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33"/>
  </p:notesMasterIdLst>
  <p:handoutMasterIdLst>
    <p:handoutMasterId r:id="rId34"/>
  </p:handoutMasterIdLst>
  <p:sldIdLst>
    <p:sldId id="297" r:id="rId2"/>
    <p:sldId id="298" r:id="rId3"/>
    <p:sldId id="299" r:id="rId4"/>
    <p:sldId id="300" r:id="rId5"/>
    <p:sldId id="301" r:id="rId6"/>
    <p:sldId id="257" r:id="rId7"/>
    <p:sldId id="302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78" r:id="rId16"/>
    <p:sldId id="282" r:id="rId17"/>
    <p:sldId id="281" r:id="rId18"/>
    <p:sldId id="283" r:id="rId19"/>
    <p:sldId id="284" r:id="rId20"/>
    <p:sldId id="285" r:id="rId21"/>
    <p:sldId id="286" r:id="rId22"/>
    <p:sldId id="287" r:id="rId23"/>
    <p:sldId id="288" r:id="rId24"/>
    <p:sldId id="289" r:id="rId25"/>
    <p:sldId id="290" r:id="rId26"/>
    <p:sldId id="291" r:id="rId27"/>
    <p:sldId id="292" r:id="rId28"/>
    <p:sldId id="293" r:id="rId29"/>
    <p:sldId id="294" r:id="rId30"/>
    <p:sldId id="295" r:id="rId31"/>
    <p:sldId id="296" r:id="rId32"/>
  </p:sldIdLst>
  <p:sldSz cx="9144000" cy="6858000" type="screen4x3"/>
  <p:notesSz cx="6934200" cy="9220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F049582-A0E2-C549-A293-39AD272086A1}">
          <p14:sldIdLst>
            <p14:sldId id="297"/>
            <p14:sldId id="298"/>
            <p14:sldId id="299"/>
            <p14:sldId id="300"/>
            <p14:sldId id="301"/>
            <p14:sldId id="257"/>
            <p14:sldId id="302"/>
            <p14:sldId id="258"/>
            <p14:sldId id="259"/>
            <p14:sldId id="260"/>
            <p14:sldId id="261"/>
            <p14:sldId id="262"/>
            <p14:sldId id="263"/>
            <p14:sldId id="264"/>
            <p14:sldId id="278"/>
          </p14:sldIdLst>
        </p14:section>
        <p14:section name="pairs/lists" id="{E5FD9775-7B83-A44A-9425-9974B7ED533B}">
          <p14:sldIdLst>
            <p14:sldId id="282"/>
            <p14:sldId id="281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119"/>
    <p:restoredTop sz="94660"/>
  </p:normalViewPr>
  <p:slideViewPr>
    <p:cSldViewPr>
      <p:cViewPr varScale="1">
        <p:scale>
          <a:sx n="128" d="100"/>
          <a:sy n="128" d="100"/>
        </p:scale>
        <p:origin x="154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574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r">
              <a:defRPr sz="1100"/>
            </a:lvl1pPr>
          </a:lstStyle>
          <a:p>
            <a:fld id="{82884B81-6372-4314-A9FF-3FEEA5BA7FD8}" type="datetimeFigureOut">
              <a:rPr lang="en-US" smtClean="0"/>
              <a:t>1/19/23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27574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r">
              <a:defRPr sz="1100"/>
            </a:lvl1pPr>
          </a:lstStyle>
          <a:p>
            <a:fld id="{5FBCB171-D845-4996-B264-125C6B72D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281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7775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3420" y="4379595"/>
            <a:ext cx="5547360" cy="414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7775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fld id="{C142CCA2-2949-4325-A78A-A7C3B63D73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77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E115C0-909B-4E1C-9E6E-04B3E91035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82AAE3-B489-4A15-89C7-18993943A37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534400" cy="5105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883048-0376-4A94-A445-C2F5CD3FC35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EA12F5-03B5-4BEE-BF40-7EC1D15EBE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7FCB40-9664-45B5-BAA8-170CAD3533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4D69B1-7287-44D7-BAC9-82A718B3128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3CE0B5-4587-46C9-88FF-288BD15E3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D7DB5F-D2ED-41DB-B30F-B019AB82D7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2279E5-AC96-4A1A-8381-1C3686D4000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400800"/>
            <a:ext cx="3429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3B048AC8-D41E-4C7B-8EE3-A52489AA1F0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/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.xml"/><Relationship Id="rId1" Type="http://schemas.openxmlformats.org/officeDocument/2006/relationships/tags" Target="../tags/tag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8718"/>
            <a:ext cx="7772400" cy="2843082"/>
          </a:xfrm>
        </p:spPr>
        <p:txBody>
          <a:bodyPr/>
          <a:lstStyle/>
          <a:p>
            <a:pPr algn="ctr"/>
            <a:r>
              <a:rPr lang="en-US" sz="4800" i="0" dirty="0"/>
              <a:t>CS 360 </a:t>
            </a:r>
            <a:br>
              <a:rPr lang="en-US" sz="4800" i="0" dirty="0"/>
            </a:br>
            <a:r>
              <a:rPr lang="en-US" sz="4800" i="0" dirty="0"/>
              <a:t>Programming Languages</a:t>
            </a:r>
            <a:br>
              <a:rPr lang="en-US" sz="4800" i="0" dirty="0"/>
            </a:br>
            <a:r>
              <a:rPr lang="en-US" sz="4800" i="0" dirty="0"/>
              <a:t>Day 2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01" y="5633016"/>
            <a:ext cx="2709970" cy="821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0310" y="4928247"/>
            <a:ext cx="914400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438" y="3779065"/>
            <a:ext cx="1565760" cy="981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413" y="5270812"/>
            <a:ext cx="1074994" cy="1234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4273" y="3611133"/>
            <a:ext cx="1951281" cy="13171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" y="3676569"/>
            <a:ext cx="1112603" cy="12516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729" y="5270812"/>
            <a:ext cx="1340251" cy="13402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493" y="3449028"/>
            <a:ext cx="1342602" cy="18436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2999" y="5769926"/>
            <a:ext cx="2057400" cy="5473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3025" y="3801953"/>
            <a:ext cx="2106468" cy="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179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you’re not yet comfortable with recursion, you will be soon </a:t>
            </a:r>
            <a:r>
              <a:rPr lang="en-US" dirty="0">
                <a:sym typeface="Wingdings" pitchFamily="2" charset="2"/>
              </a:rPr>
              <a:t></a:t>
            </a:r>
          </a:p>
          <a:p>
            <a:pPr lvl="1"/>
            <a:r>
              <a:rPr lang="en-US" dirty="0">
                <a:sym typeface="Wingdings" pitchFamily="2" charset="2"/>
              </a:rPr>
              <a:t>Will use for most functions taking or returning lists</a:t>
            </a:r>
          </a:p>
          <a:p>
            <a:pPr lvl="1"/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“Makes sense” because calls to same function solve “simpler” problems</a:t>
            </a:r>
          </a:p>
          <a:p>
            <a:pPr lvl="1"/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Recursion more powerful than loops</a:t>
            </a:r>
          </a:p>
          <a:p>
            <a:pPr lvl="1"/>
            <a:r>
              <a:rPr lang="en-US" dirty="0">
                <a:sym typeface="Wingdings" pitchFamily="2" charset="2"/>
              </a:rPr>
              <a:t>Will not normally use loops in Racket (they exist, but are usually poor style.)</a:t>
            </a:r>
          </a:p>
          <a:p>
            <a:pPr lvl="1"/>
            <a:r>
              <a:rPr lang="en-US" dirty="0">
                <a:sym typeface="Wingdings" pitchFamily="2" charset="2"/>
              </a:rPr>
              <a:t>Loops often (not always) obscure simple, elegant solutions</a:t>
            </a:r>
          </a:p>
          <a:p>
            <a:endParaRPr lang="en-US" dirty="0">
              <a:sym typeface="Wingdings" pitchFamily="2" charset="2"/>
            </a:endParaRPr>
          </a:p>
          <a:p>
            <a:endParaRPr lang="en-US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4149633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bindings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47800"/>
            <a:ext cx="8153400" cy="4876800"/>
          </a:xfrm>
        </p:spPr>
        <p:txBody>
          <a:bodyPr/>
          <a:lstStyle/>
          <a:p>
            <a:r>
              <a:rPr lang="en-US" dirty="0"/>
              <a:t>Syntax:</a:t>
            </a:r>
          </a:p>
          <a:p>
            <a:pPr lvl="1"/>
            <a:r>
              <a:rPr lang="en-US" dirty="0"/>
              <a:t>(Will generalize in later lecture)</a:t>
            </a: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dirty="0"/>
              <a:t> is the name of the function.</a:t>
            </a: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x1</a:t>
            </a:r>
            <a:r>
              <a:rPr lang="en-US" dirty="0"/>
              <a:t> through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xn</a:t>
            </a:r>
            <a:r>
              <a:rPr lang="en-US" dirty="0"/>
              <a:t> are the arguments (possibly none).</a:t>
            </a: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en-US" dirty="0"/>
              <a:t> is an expression that is the body of the function.</a:t>
            </a:r>
          </a:p>
          <a:p>
            <a:endParaRPr lang="en-US" sz="1400" dirty="0"/>
          </a:p>
          <a:p>
            <a:r>
              <a:rPr lang="en-US" dirty="0"/>
              <a:t>Evaluation: </a:t>
            </a:r>
            <a:r>
              <a:rPr lang="en-US" b="1" i="1" dirty="0"/>
              <a:t>The name of a function is a value!</a:t>
            </a:r>
            <a:r>
              <a:rPr lang="en-US" dirty="0"/>
              <a:t> (it's a variable)</a:t>
            </a:r>
          </a:p>
          <a:p>
            <a:pPr lvl="1"/>
            <a:r>
              <a:rPr lang="en-US" dirty="0"/>
              <a:t>Different than in many other programming languages.</a:t>
            </a:r>
          </a:p>
          <a:p>
            <a:pPr lvl="1"/>
            <a:r>
              <a:rPr lang="en-US" dirty="0"/>
              <a:t>Adds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dirty="0"/>
              <a:t> to environment so </a:t>
            </a:r>
            <a:r>
              <a:rPr lang="en-US" i="1" dirty="0"/>
              <a:t>later</a:t>
            </a:r>
            <a:r>
              <a:rPr lang="en-US" dirty="0"/>
              <a:t> expressions can </a:t>
            </a:r>
            <a:r>
              <a:rPr lang="en-US" i="1" dirty="0"/>
              <a:t>call</a:t>
            </a:r>
            <a:r>
              <a:rPr lang="en-US" dirty="0"/>
              <a:t> it.</a:t>
            </a:r>
          </a:p>
          <a:p>
            <a:pPr lvl="1"/>
            <a:r>
              <a:rPr lang="en-US" dirty="0"/>
              <a:t>(Function-call semantics will also allow recursion.)</a:t>
            </a:r>
          </a:p>
          <a:p>
            <a:endParaRPr lang="en-US" sz="1400" dirty="0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133600" y="1524000"/>
            <a:ext cx="5334000" cy="304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i="1" kern="0" dirty="0">
                <a:latin typeface="Courier New" pitchFamily="49" charset="0"/>
              </a:rPr>
              <a:t>(define (f x1 x2 . . . </a:t>
            </a:r>
            <a:r>
              <a:rPr lang="en-US" sz="2000" i="1" kern="0" dirty="0" err="1">
                <a:latin typeface="Courier New" pitchFamily="49" charset="0"/>
              </a:rPr>
              <a:t>xn</a:t>
            </a:r>
            <a:r>
              <a:rPr lang="en-US" sz="2000" i="1" kern="0" dirty="0">
                <a:latin typeface="Courier New" pitchFamily="49" charset="0"/>
              </a:rPr>
              <a:t>) b)</a:t>
            </a:r>
          </a:p>
        </p:txBody>
      </p:sp>
    </p:spTree>
    <p:extLst>
      <p:ext uri="{BB962C8B-B14F-4D97-AF65-F5344CB8AC3E}">
        <p14:creationId xmlns:p14="http://schemas.microsoft.com/office/powerpoint/2010/main" val="9635463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on type-checking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057400"/>
            <a:ext cx="7772400" cy="4267200"/>
          </a:xfrm>
        </p:spPr>
        <p:txBody>
          <a:bodyPr/>
          <a:lstStyle/>
          <a:p>
            <a:r>
              <a:rPr lang="en-US" dirty="0"/>
              <a:t>New kind of type: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(t1 * … *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tn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) -&gt; t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Result type on right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The overall type-checking result is to give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x0</a:t>
            </a:r>
            <a:r>
              <a:rPr lang="en-US" dirty="0">
                <a:latin typeface="+mj-lt"/>
                <a:cs typeface="Courier New" pitchFamily="49" charset="0"/>
              </a:rPr>
              <a:t> this type in rest of program (unlike Java, not for earlier bindings)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Arguments can be used only in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e </a:t>
            </a:r>
            <a:r>
              <a:rPr lang="en-US" dirty="0">
                <a:cs typeface="Courier New" pitchFamily="49" charset="0"/>
              </a:rPr>
              <a:t>(unsurprising)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lvl="1"/>
            <a:endParaRPr lang="en-US" sz="1400" dirty="0">
              <a:latin typeface="+mj-lt"/>
              <a:cs typeface="Courier New" pitchFamily="49" charset="0"/>
            </a:endParaRPr>
          </a:p>
          <a:p>
            <a:r>
              <a:rPr lang="en-US" dirty="0">
                <a:latin typeface="+mj-lt"/>
                <a:cs typeface="Courier New" pitchFamily="49" charset="0"/>
              </a:rPr>
              <a:t>Because evaluation of a call to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x0</a:t>
            </a:r>
            <a:r>
              <a:rPr lang="en-US" dirty="0">
                <a:latin typeface="+mj-lt"/>
                <a:cs typeface="Courier New" pitchFamily="49" charset="0"/>
              </a:rPr>
              <a:t> will return result of evaluating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e</a:t>
            </a:r>
            <a:r>
              <a:rPr lang="en-US" dirty="0">
                <a:latin typeface="+mj-lt"/>
                <a:cs typeface="Courier New" pitchFamily="49" charset="0"/>
              </a:rPr>
              <a:t>, the return type of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x0 </a:t>
            </a:r>
            <a:r>
              <a:rPr lang="en-US" dirty="0">
                <a:latin typeface="+mj-lt"/>
                <a:cs typeface="Courier New" pitchFamily="49" charset="0"/>
              </a:rPr>
              <a:t>is the type of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e</a:t>
            </a:r>
            <a:endParaRPr lang="en-US" dirty="0">
              <a:latin typeface="+mj-lt"/>
              <a:cs typeface="Courier New" pitchFamily="49" charset="0"/>
            </a:endParaRPr>
          </a:p>
          <a:p>
            <a:endParaRPr lang="en-US" sz="1400" dirty="0">
              <a:latin typeface="+mj-lt"/>
              <a:cs typeface="Courier New" pitchFamily="49" charset="0"/>
            </a:endParaRPr>
          </a:p>
          <a:p>
            <a:r>
              <a:rPr lang="en-US" dirty="0">
                <a:latin typeface="+mj-lt"/>
                <a:cs typeface="Courier New" pitchFamily="49" charset="0"/>
              </a:rPr>
              <a:t>The type-checker “magically” figures out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t</a:t>
            </a:r>
            <a:r>
              <a:rPr lang="en-US" dirty="0">
                <a:latin typeface="+mj-lt"/>
                <a:cs typeface="Courier New" pitchFamily="49" charset="0"/>
              </a:rPr>
              <a:t> if such a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t</a:t>
            </a:r>
            <a:r>
              <a:rPr lang="en-US" dirty="0">
                <a:latin typeface="+mj-lt"/>
                <a:cs typeface="Courier New" pitchFamily="49" charset="0"/>
              </a:rPr>
              <a:t> exists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Later lecture: Requires some cleverness due to recursion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More magic after hw1: Later can omit argument types too</a:t>
            </a:r>
          </a:p>
          <a:p>
            <a:pPr lvl="1"/>
            <a:endParaRPr lang="en-US" dirty="0">
              <a:latin typeface="+mj-lt"/>
              <a:cs typeface="Courier New" pitchFamily="49" charset="0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28800" y="1447800"/>
            <a:ext cx="5181600" cy="304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i="1" kern="0" dirty="0">
                <a:latin typeface="Courier New" pitchFamily="49" charset="0"/>
              </a:rPr>
              <a:t>(define (x0 x1 x2 . . . </a:t>
            </a:r>
            <a:r>
              <a:rPr lang="en-US" sz="2000" i="1" kern="0" dirty="0" err="1">
                <a:latin typeface="Courier New" pitchFamily="49" charset="0"/>
              </a:rPr>
              <a:t>xn</a:t>
            </a:r>
            <a:r>
              <a:rPr lang="en-US" sz="2000" i="1" kern="0" dirty="0">
                <a:latin typeface="Courier New" pitchFamily="49" charset="0"/>
              </a:rPr>
              <a:t>) e)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1910082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Calls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new kind of expression: 3 questions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/>
              <a:t>Syntax: </a:t>
            </a:r>
          </a:p>
          <a:p>
            <a:pPr lvl="1"/>
            <a:r>
              <a:rPr lang="en-US" dirty="0"/>
              <a:t>(Will generalize later)</a:t>
            </a:r>
          </a:p>
          <a:p>
            <a:pPr lvl="1"/>
            <a:endParaRPr lang="en-US" sz="1000" dirty="0"/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Type-checking: </a:t>
            </a:r>
          </a:p>
          <a:p>
            <a:pPr lvl="1"/>
            <a:r>
              <a:rPr lang="en-US" b="1" dirty="0">
                <a:latin typeface="Courier New" pitchFamily="49" charset="0"/>
                <a:cs typeface="Courier New" pitchFamily="49" charset="0"/>
              </a:rPr>
              <a:t>e0</a:t>
            </a:r>
            <a:r>
              <a:rPr lang="en-US" dirty="0"/>
              <a:t>  must evaluate to a function.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752600" y="2362200"/>
            <a:ext cx="2667000" cy="304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i="1" kern="0" dirty="0">
                <a:latin typeface="Courier New" pitchFamily="49" charset="0"/>
              </a:rPr>
              <a:t>(e0 e1 . . . en)</a:t>
            </a:r>
            <a:endParaRPr lang="en-US" sz="2000" i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973796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Function-calls continued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05000"/>
            <a:ext cx="7772400" cy="3962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Evaluation:</a:t>
            </a:r>
          </a:p>
          <a:p>
            <a:pPr marL="0" indent="0">
              <a:buNone/>
            </a:pPr>
            <a:endParaRPr lang="en-US" sz="1000" dirty="0"/>
          </a:p>
          <a:p>
            <a:pPr marL="514350" indent="-457200">
              <a:buFont typeface="+mj-lt"/>
              <a:buAutoNum type="arabicPeriod"/>
            </a:pPr>
            <a:r>
              <a:rPr lang="en-US" dirty="0"/>
              <a:t>(In current environment,) evaluate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e0 </a:t>
            </a:r>
            <a:r>
              <a:rPr lang="en-US" dirty="0">
                <a:latin typeface="+mj-lt"/>
                <a:cs typeface="Courier New" pitchFamily="49" charset="0"/>
              </a:rPr>
              <a:t>to a function with arguments </a:t>
            </a:r>
            <a:r>
              <a:rPr lang="en-US" b="1" dirty="0">
                <a:latin typeface="Consolas"/>
                <a:cs typeface="Consolas"/>
              </a:rPr>
              <a:t>x1</a:t>
            </a:r>
            <a:r>
              <a:rPr lang="en-US" dirty="0">
                <a:latin typeface="+mj-lt"/>
                <a:cs typeface="Courier New" pitchFamily="49" charset="0"/>
              </a:rPr>
              <a:t>, …, </a:t>
            </a:r>
            <a:r>
              <a:rPr lang="en-US" b="1" dirty="0" err="1">
                <a:latin typeface="Consolas"/>
                <a:cs typeface="Consolas"/>
              </a:rPr>
              <a:t>xn</a:t>
            </a:r>
            <a:r>
              <a:rPr lang="en-US" dirty="0">
                <a:latin typeface="+mj-lt"/>
                <a:cs typeface="Courier New" pitchFamily="49" charset="0"/>
              </a:rPr>
              <a:t>, and body </a:t>
            </a:r>
            <a:r>
              <a:rPr lang="en-US" b="1" dirty="0">
                <a:latin typeface="Courier"/>
                <a:cs typeface="Courier"/>
              </a:rPr>
              <a:t>b</a:t>
            </a:r>
            <a:r>
              <a:rPr lang="en-US" dirty="0">
                <a:latin typeface="+mj-lt"/>
                <a:cs typeface="Courier New" pitchFamily="49" charset="0"/>
              </a:rPr>
              <a:t>.</a:t>
            </a:r>
            <a:endParaRPr lang="en-US" b="1" dirty="0">
              <a:latin typeface="+mj-lt"/>
              <a:cs typeface="Courier New" pitchFamily="49" charset="0"/>
            </a:endParaRPr>
          </a:p>
          <a:p>
            <a:pPr marL="857250" lvl="2" indent="0">
              <a:buNone/>
            </a:pPr>
            <a:endParaRPr lang="en-US" sz="1000" dirty="0"/>
          </a:p>
          <a:p>
            <a:pPr marL="514350" indent="-457200">
              <a:buFont typeface="+mj-lt"/>
              <a:buAutoNum type="arabicPeriod"/>
            </a:pPr>
            <a:r>
              <a:rPr lang="en-US" dirty="0"/>
              <a:t>(In current environment,) evaluate arguments to values </a:t>
            </a:r>
            <a:br>
              <a:rPr lang="en-US" dirty="0"/>
            </a:br>
            <a:r>
              <a:rPr lang="en-US" b="1" dirty="0">
                <a:latin typeface="Courier New" pitchFamily="49" charset="0"/>
                <a:cs typeface="Courier New" pitchFamily="49" charset="0"/>
              </a:rPr>
              <a:t>v1,…,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vn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514350" indent="-457200">
              <a:buFont typeface="+mj-lt"/>
              <a:buAutoNum type="arabicPeriod"/>
            </a:pPr>
            <a:endParaRPr lang="en-US" sz="1000" b="1" dirty="0">
              <a:latin typeface="Courier New" pitchFamily="49" charset="0"/>
              <a:cs typeface="Courier New" pitchFamily="49" charset="0"/>
            </a:endParaRPr>
          </a:p>
          <a:p>
            <a:pPr marL="514350" indent="-457200">
              <a:buFont typeface="+mj-lt"/>
              <a:buAutoNum type="arabicPeriod"/>
            </a:pPr>
            <a:r>
              <a:rPr lang="en-US" dirty="0">
                <a:latin typeface="+mj-lt"/>
                <a:cs typeface="Courier New" pitchFamily="49" charset="0"/>
              </a:rPr>
              <a:t>Result is evaluation of </a:t>
            </a:r>
            <a:r>
              <a:rPr lang="en-US" b="1" i="1" dirty="0">
                <a:latin typeface="Courier New" pitchFamily="49" charset="0"/>
              </a:rPr>
              <a:t>b </a:t>
            </a:r>
            <a:r>
              <a:rPr lang="en-US" dirty="0">
                <a:latin typeface="+mj-lt"/>
              </a:rPr>
              <a:t>in an environment extended to map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x1</a:t>
            </a:r>
            <a:r>
              <a:rPr lang="en-US" dirty="0">
                <a:latin typeface="+mj-lt"/>
              </a:rPr>
              <a:t> to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v1</a:t>
            </a:r>
            <a:r>
              <a:rPr lang="en-US" dirty="0">
                <a:latin typeface="+mj-lt"/>
              </a:rPr>
              <a:t>, …,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xn</a:t>
            </a:r>
            <a:r>
              <a:rPr lang="en-US" dirty="0">
                <a:latin typeface="+mj-lt"/>
              </a:rPr>
              <a:t> to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vn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1200150" lvl="2" indent="-342900">
              <a:buFont typeface="Arial" pitchFamily="34" charset="0"/>
              <a:buChar char="‒"/>
            </a:pPr>
            <a:r>
              <a:rPr lang="en-US" dirty="0">
                <a:latin typeface="+mj-lt"/>
                <a:cs typeface="Courier New" pitchFamily="49" charset="0"/>
              </a:rPr>
              <a:t>(“An environment” is actually the environment where the function was defined, and includes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x0</a:t>
            </a:r>
            <a:r>
              <a:rPr lang="en-US" dirty="0">
                <a:latin typeface="+mj-lt"/>
                <a:cs typeface="Courier New" pitchFamily="49" charset="0"/>
              </a:rPr>
              <a:t> for recursion)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895600" y="1295400"/>
            <a:ext cx="3352800" cy="304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i="1" kern="0" dirty="0">
                <a:latin typeface="Courier New" pitchFamily="49" charset="0"/>
              </a:rPr>
              <a:t>(e0 e1 . . . en)</a:t>
            </a:r>
            <a:endParaRPr lang="en-US" sz="2000" i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87281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gotchas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Can’t add extra parentheses like in Python/Java.</a:t>
            </a:r>
            <a:br>
              <a:rPr lang="en-US" dirty="0"/>
            </a:br>
            <a:endParaRPr lang="en-US" dirty="0"/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(+ 1 2) </a:t>
            </a:r>
            <a:r>
              <a:rPr lang="en-US" dirty="0"/>
              <a:t>is fine…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(+ (1 2)) </a:t>
            </a:r>
            <a:r>
              <a:rPr lang="en-US" dirty="0"/>
              <a:t>is not fine, </a:t>
            </a:r>
            <a:br>
              <a:rPr lang="en-US" dirty="0"/>
            </a:br>
            <a:r>
              <a:rPr lang="en-US" dirty="0"/>
              <a:t>and neither is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((+ 1 2))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Parentheses have a very particular meaning in Racket; they are not just used for changing precedence or grouping.</a:t>
            </a:r>
          </a:p>
          <a:p>
            <a:pPr lvl="2"/>
            <a:r>
              <a:rPr lang="en-US" dirty="0"/>
              <a:t>Using prefix notation for everything pretty much eliminates having to use parentheses for precedence.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No “return” statement.</a:t>
            </a:r>
          </a:p>
          <a:p>
            <a:pPr lvl="1"/>
            <a:r>
              <a:rPr lang="en-US" dirty="0"/>
              <a:t>Functions only have a single expression as the body anyway.</a:t>
            </a:r>
          </a:p>
          <a:p>
            <a:pPr lvl="1"/>
            <a:r>
              <a:rPr lang="en-US" dirty="0"/>
              <a:t>Evaluating that statement becomes the return value.</a:t>
            </a:r>
          </a:p>
          <a:p>
            <a:pPr marL="457200" lvl="1" indent="0">
              <a:buNone/>
            </a:pPr>
            <a:endParaRPr lang="en-US" sz="1000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12465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Pairs and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So far: numbers, </a:t>
            </a:r>
            <a:r>
              <a:rPr lang="en-US" dirty="0" err="1"/>
              <a:t>booleans</a:t>
            </a:r>
            <a:r>
              <a:rPr lang="en-US" dirty="0"/>
              <a:t> (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#t </a:t>
            </a:r>
            <a:r>
              <a:rPr lang="en-US" dirty="0"/>
              <a:t>and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#f</a:t>
            </a:r>
            <a:r>
              <a:rPr lang="en-US" dirty="0"/>
              <a:t>), conditionals, variables, functions</a:t>
            </a:r>
          </a:p>
          <a:p>
            <a:pPr lvl="1"/>
            <a:r>
              <a:rPr lang="en-US" dirty="0"/>
              <a:t>Now ways to build up data with multiple parts</a:t>
            </a:r>
          </a:p>
          <a:p>
            <a:pPr lvl="1"/>
            <a:r>
              <a:rPr lang="en-US" dirty="0"/>
              <a:t>This is essential</a:t>
            </a:r>
          </a:p>
          <a:p>
            <a:pPr lvl="1"/>
            <a:r>
              <a:rPr lang="en-US" dirty="0"/>
              <a:t>Java examples: classes, arrays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Rest of lecture:</a:t>
            </a:r>
          </a:p>
          <a:p>
            <a:pPr lvl="1"/>
            <a:r>
              <a:rPr lang="en-US" dirty="0"/>
              <a:t>Pairs and lists</a:t>
            </a:r>
          </a:p>
          <a:p>
            <a:pPr lvl="1"/>
            <a:r>
              <a:rPr lang="en-US" dirty="0"/>
              <a:t>These are our basic data structures that we use to create all other data structures.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Later: Other more general ways to create compound data</a:t>
            </a:r>
          </a:p>
        </p:txBody>
      </p:sp>
    </p:spTree>
    <p:extLst>
      <p:ext uri="{BB962C8B-B14F-4D97-AF65-F5344CB8AC3E}">
        <p14:creationId xmlns:p14="http://schemas.microsoft.com/office/powerpoint/2010/main" val="35994283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 cells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Fundamental data structure for Racket (and pretty much every other "parentheses-based" programing language [Scheme, LISP])</a:t>
            </a:r>
          </a:p>
          <a:p>
            <a:endParaRPr lang="en-US" dirty="0"/>
          </a:p>
          <a:p>
            <a:r>
              <a:rPr lang="en-US" dirty="0"/>
              <a:t>Two-piece structure: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Left side is called the "car" </a:t>
            </a:r>
          </a:p>
          <a:p>
            <a:r>
              <a:rPr lang="en-US" dirty="0"/>
              <a:t>Right side called the "</a:t>
            </a:r>
            <a:r>
              <a:rPr lang="en-US" dirty="0" err="1"/>
              <a:t>cdr</a:t>
            </a:r>
            <a:r>
              <a:rPr lang="en-US" dirty="0"/>
              <a:t>" (pronounced could-</a:t>
            </a:r>
            <a:r>
              <a:rPr lang="en-US" dirty="0" err="1"/>
              <a:t>er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Each piece holds a pointer to something else (the something can be almost any data type)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1828800" y="2590800"/>
            <a:ext cx="533400" cy="533400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362200" y="2590800"/>
            <a:ext cx="533400" cy="533400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41838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uiExpand="1" animBg="1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8229600" cy="4495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need a way to </a:t>
            </a:r>
            <a:r>
              <a:rPr lang="en-US" i="1" dirty="0"/>
              <a:t>build</a:t>
            </a:r>
            <a:r>
              <a:rPr lang="en-US" dirty="0"/>
              <a:t> pairs and a way to </a:t>
            </a:r>
            <a:r>
              <a:rPr lang="en-US" i="1" dirty="0"/>
              <a:t>access</a:t>
            </a:r>
            <a:r>
              <a:rPr lang="en-US" dirty="0"/>
              <a:t> the pieces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Build</a:t>
            </a:r>
            <a:r>
              <a:rPr lang="en-US" dirty="0"/>
              <a:t>:</a:t>
            </a:r>
          </a:p>
          <a:p>
            <a:r>
              <a:rPr lang="en-US" dirty="0"/>
              <a:t>Syntax: </a:t>
            </a:r>
          </a:p>
          <a:p>
            <a:r>
              <a:rPr lang="en-US" dirty="0"/>
              <a:t>Evaluation: Evaluate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e1 </a:t>
            </a:r>
            <a:r>
              <a:rPr lang="en-US" dirty="0">
                <a:latin typeface="+mj-lt"/>
                <a:cs typeface="Courier New" pitchFamily="49" charset="0"/>
              </a:rPr>
              <a:t>to</a:t>
            </a:r>
            <a:r>
              <a:rPr lang="en-US" b="1" dirty="0">
                <a:latin typeface="+mj-lt"/>
                <a:cs typeface="Courier New" pitchFamily="49" charset="0"/>
              </a:rPr>
              <a:t>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v1 </a:t>
            </a:r>
            <a:r>
              <a:rPr lang="en-US" dirty="0">
                <a:latin typeface="+mj-lt"/>
                <a:cs typeface="Courier New" pitchFamily="49" charset="0"/>
              </a:rPr>
              <a:t>and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e2 </a:t>
            </a:r>
            <a:r>
              <a:rPr lang="en-US" dirty="0">
                <a:latin typeface="+mj-lt"/>
                <a:cs typeface="Courier New" pitchFamily="49" charset="0"/>
              </a:rPr>
              <a:t>to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v2</a:t>
            </a:r>
            <a:r>
              <a:rPr lang="en-US" dirty="0">
                <a:latin typeface="+mj-lt"/>
                <a:cs typeface="Courier New" pitchFamily="49" charset="0"/>
              </a:rPr>
              <a:t>; result is </a:t>
            </a:r>
            <a:br>
              <a:rPr lang="en-US" dirty="0">
                <a:latin typeface="+mj-lt"/>
                <a:cs typeface="Courier New" pitchFamily="49" charset="0"/>
              </a:rPr>
            </a:br>
            <a:r>
              <a:rPr lang="en-US" b="1" dirty="0">
                <a:latin typeface="Courier New" pitchFamily="49" charset="0"/>
                <a:cs typeface="Courier New" pitchFamily="49" charset="0"/>
              </a:rPr>
              <a:t>(v1 . v2)</a:t>
            </a:r>
            <a:endParaRPr lang="en-US" dirty="0">
              <a:latin typeface="+mj-lt"/>
              <a:cs typeface="Courier New" pitchFamily="49" charset="0"/>
            </a:endParaRP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A pair of values is a value.</a:t>
            </a:r>
          </a:p>
          <a:p>
            <a:pPr lvl="1"/>
            <a:endParaRPr lang="en-US" dirty="0">
              <a:latin typeface="+mj-lt"/>
              <a:cs typeface="Courier New" pitchFamily="49" charset="0"/>
            </a:endParaRPr>
          </a:p>
          <a:p>
            <a:r>
              <a:rPr lang="en-US" dirty="0">
                <a:latin typeface="+mj-lt"/>
                <a:cs typeface="Courier New" pitchFamily="49" charset="0"/>
              </a:rPr>
              <a:t>Stored in a single cons cell.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209800" y="2667000"/>
            <a:ext cx="2133600" cy="381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i="1" kern="0" dirty="0">
                <a:latin typeface="Courier New" pitchFamily="49" charset="0"/>
              </a:rPr>
              <a:t>(cons e1 e2)</a:t>
            </a:r>
            <a:endParaRPr lang="en-US" sz="2000" i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57831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uiExpan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8686800" cy="4495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need a way to </a:t>
            </a:r>
            <a:r>
              <a:rPr lang="en-US" i="1" dirty="0"/>
              <a:t>build</a:t>
            </a:r>
            <a:r>
              <a:rPr lang="en-US" dirty="0"/>
              <a:t> pairs and a way to </a:t>
            </a:r>
            <a:r>
              <a:rPr lang="en-US" i="1" dirty="0"/>
              <a:t>access</a:t>
            </a:r>
            <a:r>
              <a:rPr lang="en-US" dirty="0"/>
              <a:t> the pieces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Build</a:t>
            </a:r>
            <a:r>
              <a:rPr lang="en-US" dirty="0"/>
              <a:t>:</a:t>
            </a:r>
          </a:p>
          <a:p>
            <a:r>
              <a:rPr lang="en-US" dirty="0"/>
              <a:t>Alternate syntax: </a:t>
            </a:r>
          </a:p>
          <a:p>
            <a:r>
              <a:rPr lang="en-US" dirty="0"/>
              <a:t>Evaluation: Evaluates to the pair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(v1 . v2)</a:t>
            </a:r>
            <a:r>
              <a:rPr lang="en-US" dirty="0"/>
              <a:t>.</a:t>
            </a:r>
            <a:endParaRPr lang="en-US" dirty="0">
              <a:latin typeface="+mj-lt"/>
              <a:cs typeface="Courier New" pitchFamily="49" charset="0"/>
            </a:endParaRP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This is how to make a “literal” pair, where v1 and v2 are not evaluated.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Similar to using double quotes to make a string literal in Python/Java.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E.g.: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(cons (+ 1 2) (+ 3 4))</a:t>
            </a:r>
            <a:r>
              <a:rPr lang="en-US" dirty="0">
                <a:latin typeface="+mj-lt"/>
                <a:cs typeface="Courier New" pitchFamily="49" charset="0"/>
              </a:rPr>
              <a:t> makes the pair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(3 . 7)</a:t>
            </a:r>
            <a:r>
              <a:rPr lang="en-US" dirty="0">
                <a:latin typeface="+mj-lt"/>
                <a:cs typeface="Courier New" pitchFamily="49" charset="0"/>
              </a:rPr>
              <a:t>.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E.g.: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'(3 . 7)</a:t>
            </a:r>
            <a:r>
              <a:rPr lang="en-US" dirty="0">
                <a:latin typeface="+mj-lt"/>
                <a:cs typeface="Courier New" pitchFamily="49" charset="0"/>
              </a:rPr>
              <a:t> also makes the pair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(3 . 7)</a:t>
            </a:r>
            <a:r>
              <a:rPr lang="en-US" dirty="0">
                <a:latin typeface="+mj-lt"/>
                <a:cs typeface="Courier New" pitchFamily="49" charset="0"/>
              </a:rPr>
              <a:t>.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E.g.: However,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'((+ 1 2) . (+ 3 4))</a:t>
            </a:r>
            <a:r>
              <a:rPr lang="en-US" dirty="0">
                <a:latin typeface="+mj-lt"/>
                <a:cs typeface="Courier New" pitchFamily="49" charset="0"/>
              </a:rPr>
              <a:t> makes the pair </a:t>
            </a:r>
            <a:br>
              <a:rPr lang="en-US" dirty="0">
                <a:latin typeface="+mj-lt"/>
                <a:cs typeface="Courier New" pitchFamily="49" charset="0"/>
              </a:rPr>
            </a:b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((+ 1 2) . (+ 3 4))</a:t>
            </a:r>
            <a:r>
              <a:rPr lang="en-US" dirty="0">
                <a:cs typeface="Courier New" pitchFamily="49" charset="0"/>
              </a:rPr>
              <a:t> </a:t>
            </a:r>
            <a:endParaRPr lang="en-US" dirty="0">
              <a:latin typeface="+mj-lt"/>
              <a:cs typeface="Courier New" pitchFamily="49" charset="0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200400" y="2667000"/>
            <a:ext cx="1905000" cy="381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'</a:t>
            </a:r>
            <a:r>
              <a:rPr lang="en-US" sz="2000" kern="0" dirty="0">
                <a:latin typeface="Courier New" pitchFamily="49" charset="0"/>
              </a:rPr>
              <a:t>(v1 . v2)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05467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uiExpan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8534400" cy="4724400"/>
          </a:xfrm>
        </p:spPr>
        <p:txBody>
          <a:bodyPr/>
          <a:lstStyle/>
          <a:p>
            <a:r>
              <a:rPr lang="en-US" dirty="0"/>
              <a:t>A Racket program is a sequence of </a:t>
            </a:r>
            <a:r>
              <a:rPr lang="en-US" b="1" i="1" dirty="0"/>
              <a:t>definitions</a:t>
            </a:r>
            <a:r>
              <a:rPr lang="en-US" dirty="0"/>
              <a:t> and </a:t>
            </a:r>
            <a:r>
              <a:rPr lang="en-US" b="1" i="1" dirty="0"/>
              <a:t>expressions</a:t>
            </a:r>
            <a:r>
              <a:rPr lang="en-US" dirty="0"/>
              <a:t>.</a:t>
            </a:r>
          </a:p>
          <a:p>
            <a:r>
              <a:rPr lang="en-US" dirty="0"/>
              <a:t>A definition </a:t>
            </a:r>
            <a:r>
              <a:rPr lang="en-US" b="1" i="1" dirty="0"/>
              <a:t>binds</a:t>
            </a:r>
            <a:r>
              <a:rPr lang="en-US" dirty="0"/>
              <a:t> a variable to a value.</a:t>
            </a:r>
          </a:p>
          <a:p>
            <a:r>
              <a:rPr lang="en-US" dirty="0"/>
              <a:t>An expression is something that can be evaluated.</a:t>
            </a:r>
          </a:p>
          <a:p>
            <a:r>
              <a:rPr lang="en-US" dirty="0"/>
              <a:t>An expression always evaluates to a value (definitions never do).</a:t>
            </a:r>
            <a:br>
              <a:rPr lang="en-US" dirty="0"/>
            </a:br>
            <a:endParaRPr lang="en-US" dirty="0"/>
          </a:p>
          <a:p>
            <a:r>
              <a:rPr lang="en-US" dirty="0"/>
              <a:t>An </a:t>
            </a:r>
            <a:r>
              <a:rPr lang="en-US" b="1" i="1" dirty="0"/>
              <a:t>environment</a:t>
            </a:r>
            <a:r>
              <a:rPr lang="en-US" dirty="0"/>
              <a:t> holds variables and their values (bindings).</a:t>
            </a:r>
          </a:p>
        </p:txBody>
      </p:sp>
    </p:spTree>
    <p:extLst>
      <p:ext uri="{BB962C8B-B14F-4D97-AF65-F5344CB8AC3E}">
        <p14:creationId xmlns:p14="http://schemas.microsoft.com/office/powerpoint/2010/main" val="19975668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924800" cy="4495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need a way to </a:t>
            </a:r>
            <a:r>
              <a:rPr lang="en-US" i="1" dirty="0"/>
              <a:t>build</a:t>
            </a:r>
            <a:r>
              <a:rPr lang="en-US" dirty="0"/>
              <a:t> pairs and a way to </a:t>
            </a:r>
            <a:r>
              <a:rPr lang="en-US" i="1" dirty="0"/>
              <a:t>access</a:t>
            </a:r>
            <a:r>
              <a:rPr lang="en-US" dirty="0"/>
              <a:t> the pieces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Access</a:t>
            </a:r>
            <a:r>
              <a:rPr lang="en-US" dirty="0"/>
              <a:t>:</a:t>
            </a:r>
          </a:p>
          <a:p>
            <a:r>
              <a:rPr lang="en-US" dirty="0"/>
              <a:t>Syntax:                      and </a:t>
            </a:r>
          </a:p>
          <a:p>
            <a:endParaRPr lang="en-US" dirty="0"/>
          </a:p>
          <a:p>
            <a:r>
              <a:rPr lang="en-US" dirty="0"/>
              <a:t>Evaluation: Evaluate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e </a:t>
            </a:r>
            <a:r>
              <a:rPr lang="en-US" dirty="0">
                <a:latin typeface="+mj-lt"/>
                <a:cs typeface="Courier New" pitchFamily="49" charset="0"/>
              </a:rPr>
              <a:t>to a pair of values and return the first or second piece.</a:t>
            </a:r>
          </a:p>
          <a:p>
            <a:pPr lvl="1"/>
            <a:r>
              <a:rPr lang="en-US" b="1" dirty="0">
                <a:latin typeface="Courier New" pitchFamily="49" charset="0"/>
                <a:cs typeface="Courier New" pitchFamily="49" charset="0"/>
              </a:rPr>
              <a:t>e </a:t>
            </a:r>
            <a:r>
              <a:rPr lang="en-US" dirty="0">
                <a:latin typeface="+mj-lt"/>
                <a:cs typeface="Courier New" pitchFamily="49" charset="0"/>
              </a:rPr>
              <a:t>must evaluate to a cons cell.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133600" y="2743200"/>
            <a:ext cx="1295400" cy="381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i="1" kern="0" dirty="0">
                <a:latin typeface="Courier New" pitchFamily="49" charset="0"/>
              </a:rPr>
              <a:t>(car e)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038600" y="2743200"/>
            <a:ext cx="1295400" cy="381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i="1" kern="0" dirty="0">
                <a:latin typeface="Courier New" pitchFamily="49" charset="0"/>
              </a:rPr>
              <a:t>(</a:t>
            </a:r>
            <a:r>
              <a:rPr lang="en-US" sz="2000" i="1" kern="0" dirty="0" err="1">
                <a:latin typeface="Courier New" pitchFamily="49" charset="0"/>
              </a:rPr>
              <a:t>cdr</a:t>
            </a:r>
            <a:r>
              <a:rPr lang="en-US" sz="2000" i="1" kern="0" dirty="0">
                <a:latin typeface="Courier New" pitchFamily="49" charset="0"/>
              </a:rPr>
              <a:t> e)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75807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uiExpand="1" animBg="1"/>
      <p:bldP spid="8" grpId="0" uiExpan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772400" cy="685800"/>
          </a:xfrm>
        </p:spPr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990600"/>
            <a:ext cx="7772400" cy="457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Functions can take and return pairs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1447800"/>
            <a:ext cx="7848600" cy="4419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/>
                <a:cs typeface="Courier New"/>
              </a:rPr>
              <a:t>(define (swap pair)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/>
                <a:cs typeface="Courier New"/>
              </a:rPr>
              <a:t>	(cons (</a:t>
            </a:r>
            <a:r>
              <a:rPr lang="en-US" sz="2000" kern="0" dirty="0" err="1">
                <a:solidFill>
                  <a:srgbClr val="000000"/>
                </a:solidFill>
                <a:latin typeface="Courier New"/>
                <a:cs typeface="Courier New"/>
              </a:rPr>
              <a:t>cdr</a:t>
            </a:r>
            <a:r>
              <a:rPr lang="en-US" sz="2000" kern="0" dirty="0">
                <a:solidFill>
                  <a:srgbClr val="000000"/>
                </a:solidFill>
                <a:latin typeface="Courier New"/>
                <a:cs typeface="Courier New"/>
              </a:rPr>
              <a:t> pair) (car pair)))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/>
                <a:cs typeface="Courier New"/>
              </a:rPr>
              <a:t>(define (sum-two-pairs p1 p2)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/>
                <a:cs typeface="Courier New"/>
              </a:rPr>
              <a:t>	(+ (car p1) (</a:t>
            </a:r>
            <a:r>
              <a:rPr lang="en-US" sz="2000" kern="0" dirty="0" err="1">
                <a:solidFill>
                  <a:srgbClr val="000000"/>
                </a:solidFill>
                <a:latin typeface="Courier New"/>
                <a:cs typeface="Courier New"/>
              </a:rPr>
              <a:t>cdr</a:t>
            </a:r>
            <a:r>
              <a:rPr lang="en-US" sz="2000" kern="0" dirty="0">
                <a:solidFill>
                  <a:srgbClr val="000000"/>
                </a:solidFill>
                <a:latin typeface="Courier New"/>
                <a:cs typeface="Courier New"/>
              </a:rPr>
              <a:t> p1) (car p2) (</a:t>
            </a:r>
            <a:r>
              <a:rPr lang="en-US" sz="2000" kern="0" dirty="0" err="1">
                <a:solidFill>
                  <a:srgbClr val="000000"/>
                </a:solidFill>
                <a:latin typeface="Courier New"/>
                <a:cs typeface="Courier New"/>
              </a:rPr>
              <a:t>cdr</a:t>
            </a:r>
            <a:r>
              <a:rPr lang="en-US" sz="2000" kern="0" dirty="0">
                <a:solidFill>
                  <a:srgbClr val="000000"/>
                </a:solidFill>
                <a:latin typeface="Courier New"/>
                <a:cs typeface="Courier New"/>
              </a:rPr>
              <a:t> p2)))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/>
                <a:cs typeface="Courier New"/>
              </a:rPr>
              <a:t>(define (div-mod n1 n2)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/>
                <a:cs typeface="Courier New"/>
              </a:rPr>
              <a:t>	(cons (quotient n1 n2) (remainder n1 n2)))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/>
                <a:cs typeface="Courier New"/>
              </a:rPr>
              <a:t>	; returning more than one value is a pain in C++</a:t>
            </a:r>
          </a:p>
          <a:p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(define (sort-pair pair)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(if (&lt; (car pair) (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cdr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pair))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  pair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  (swap pair)))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774420983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4495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Actually, you can have </a:t>
            </a:r>
            <a:r>
              <a:rPr lang="en-US" i="1" dirty="0"/>
              <a:t>tuples</a:t>
            </a:r>
            <a:r>
              <a:rPr lang="en-US" dirty="0"/>
              <a:t> with more than two parts</a:t>
            </a:r>
          </a:p>
          <a:p>
            <a:pPr lvl="1"/>
            <a:r>
              <a:rPr lang="en-US" dirty="0"/>
              <a:t>A new feature: a generalization of pairs</a:t>
            </a:r>
          </a:p>
          <a:p>
            <a:pPr lvl="1"/>
            <a:endParaRPr lang="en-US" dirty="0"/>
          </a:p>
          <a:p>
            <a:r>
              <a:rPr lang="en-US" b="1" dirty="0">
                <a:latin typeface="Courier New" pitchFamily="49" charset="0"/>
                <a:cs typeface="Courier New" pitchFamily="49" charset="0"/>
              </a:rPr>
              <a:t>(e1,e2,…,en)</a:t>
            </a:r>
          </a:p>
          <a:p>
            <a:r>
              <a:rPr lang="en-US" b="1" dirty="0">
                <a:latin typeface="Courier New" pitchFamily="49" charset="0"/>
                <a:cs typeface="Courier New" pitchFamily="49" charset="0"/>
              </a:rPr>
              <a:t>t1 * t2 * … *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tn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>
                <a:latin typeface="Courier New" pitchFamily="49" charset="0"/>
                <a:cs typeface="Courier New" pitchFamily="49" charset="0"/>
              </a:rPr>
              <a:t>#1 e, #2 e, #3 e, …</a:t>
            </a:r>
          </a:p>
          <a:p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dirty="0">
                <a:latin typeface="+mj-lt"/>
                <a:cs typeface="Courier New" pitchFamily="49" charset="0"/>
              </a:rPr>
              <a:t>Homework 1 uses triples of type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*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*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>
                <a:cs typeface="Courier New" pitchFamily="49" charset="0"/>
              </a:rPr>
              <a:t>a lot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28152111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914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Pairs and tuples can be nested however you want</a:t>
            </a:r>
          </a:p>
          <a:p>
            <a:pPr lvl="1"/>
            <a:r>
              <a:rPr lang="en-US" dirty="0"/>
              <a:t>Not a new feature: implied by the syntax and semantics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2895600"/>
            <a:ext cx="7543800" cy="2667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x1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 </a:t>
            </a:r>
            <a:r>
              <a:rPr lang="en-US" sz="2000" kern="0" dirty="0">
                <a:latin typeface="Courier New" pitchFamily="49" charset="0"/>
              </a:rPr>
              <a:t>(7,(true,9)) 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 * (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bool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*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) *)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7030A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x2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 </a:t>
            </a:r>
            <a:r>
              <a:rPr lang="en-US" sz="2000" kern="0" dirty="0">
                <a:latin typeface="Courier New" pitchFamily="49" charset="0"/>
              </a:rPr>
              <a:t>#1 (#2 x1))  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bool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 *)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x3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 </a:t>
            </a:r>
            <a:r>
              <a:rPr lang="en-US" sz="2000" kern="0" dirty="0">
                <a:latin typeface="Courier New" pitchFamily="49" charset="0"/>
              </a:rPr>
              <a:t>(#2 x1)      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bool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*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 *)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x4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 </a:t>
            </a:r>
            <a:r>
              <a:rPr lang="en-US" sz="2000" kern="0" dirty="0">
                <a:latin typeface="Courier New" pitchFamily="49" charset="0"/>
              </a:rPr>
              <a:t>((3,5),((4,8),(0,0)))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(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*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)*((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*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)*(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*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)) *)</a:t>
            </a:r>
          </a:p>
        </p:txBody>
      </p:sp>
    </p:spTree>
    <p:extLst>
      <p:ext uri="{BB962C8B-B14F-4D97-AF65-F5344CB8AC3E}">
        <p14:creationId xmlns:p14="http://schemas.microsoft.com/office/powerpoint/2010/main" val="480087907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Lists are built in Racket using linked lists of cons cells.</a:t>
            </a:r>
          </a:p>
          <a:p>
            <a:endParaRPr lang="en-US" sz="1000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Need ways to </a:t>
            </a:r>
            <a:r>
              <a:rPr lang="en-US" i="1" dirty="0"/>
              <a:t>build</a:t>
            </a:r>
            <a:r>
              <a:rPr lang="en-US" dirty="0"/>
              <a:t> lists and </a:t>
            </a:r>
            <a:r>
              <a:rPr lang="en-US" i="1" dirty="0"/>
              <a:t>access</a:t>
            </a:r>
            <a:r>
              <a:rPr lang="en-US" dirty="0"/>
              <a:t> the pieces…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364721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empty list is a value: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 general, a list of values is a value; elements are separated by spaces: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</a:t>
            </a:r>
            <a:r>
              <a:rPr lang="en-US" b="1" dirty="0">
                <a:latin typeface="Courier New" pitchFamily="49" charset="0"/>
              </a:rPr>
              <a:t>e1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v1 </a:t>
            </a:r>
            <a:r>
              <a:rPr lang="en-US" dirty="0"/>
              <a:t>and </a:t>
            </a:r>
            <a:r>
              <a:rPr lang="en-US" b="1" dirty="0">
                <a:latin typeface="Courier New" pitchFamily="49" charset="0"/>
              </a:rPr>
              <a:t>e2 </a:t>
            </a:r>
            <a:r>
              <a:rPr lang="en-US" dirty="0"/>
              <a:t>evaluates to a list </a:t>
            </a:r>
            <a:r>
              <a:rPr lang="en-US" b="1" dirty="0">
                <a:latin typeface="Courier New" pitchFamily="49" charset="0"/>
              </a:rPr>
              <a:t>(v2 v3 … </a:t>
            </a:r>
            <a:r>
              <a:rPr lang="en-US" b="1" dirty="0" err="1">
                <a:latin typeface="Courier New" pitchFamily="49" charset="0"/>
              </a:rPr>
              <a:t>vn</a:t>
            </a:r>
            <a:r>
              <a:rPr lang="en-US" b="1" dirty="0">
                <a:latin typeface="Courier New" pitchFamily="49" charset="0"/>
              </a:rPr>
              <a:t>)</a:t>
            </a:r>
            <a:r>
              <a:rPr lang="en-US" dirty="0"/>
              <a:t>, then </a:t>
            </a:r>
            <a:r>
              <a:rPr lang="en-US" b="1" dirty="0">
                <a:latin typeface="Courier New" pitchFamily="49" charset="0"/>
              </a:rPr>
              <a:t>(cons e1 e2)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(v1 v2 v3 … </a:t>
            </a:r>
            <a:r>
              <a:rPr lang="en-US" b="1" dirty="0" err="1">
                <a:latin typeface="Courier New" pitchFamily="49" charset="0"/>
              </a:rPr>
              <a:t>vn</a:t>
            </a:r>
            <a:r>
              <a:rPr lang="en-US" b="1" dirty="0">
                <a:latin typeface="Courier New" pitchFamily="49" charset="0"/>
              </a:rPr>
              <a:t>)</a:t>
            </a:r>
            <a:endParaRPr lang="en-US" dirty="0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191000" y="1066800"/>
            <a:ext cx="762000" cy="457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'</a:t>
            </a:r>
            <a:r>
              <a:rPr lang="en-US" sz="2000" kern="0" dirty="0">
                <a:latin typeface="Courier New" pitchFamily="49" charset="0"/>
              </a:rPr>
              <a:t>()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200400" y="2590800"/>
            <a:ext cx="2438400" cy="381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 algn="ctr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'</a:t>
            </a:r>
            <a:r>
              <a:rPr lang="en-US" sz="2000" kern="0" dirty="0">
                <a:latin typeface="Courier New" pitchFamily="49" charset="0"/>
              </a:rPr>
              <a:t>(v1 v2 ...</a:t>
            </a:r>
            <a:r>
              <a:rPr lang="en-US" sz="2000" kern="0" dirty="0" err="1">
                <a:latin typeface="Courier New" pitchFamily="49" charset="0"/>
              </a:rPr>
              <a:t>vn</a:t>
            </a:r>
            <a:r>
              <a:rPr lang="en-US" sz="2000" kern="0" dirty="0">
                <a:latin typeface="Courier New" pitchFamily="49" charset="0"/>
              </a:rPr>
              <a:t>)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69481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animBg="1"/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4495800"/>
          </a:xfrm>
        </p:spPr>
        <p:txBody>
          <a:bodyPr/>
          <a:lstStyle/>
          <a:p>
            <a:r>
              <a:rPr lang="en-US" b="1" dirty="0">
                <a:latin typeface="Courier New" pitchFamily="49" charset="0"/>
              </a:rPr>
              <a:t>(null? e)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#t </a:t>
            </a:r>
            <a:r>
              <a:rPr lang="en-US" dirty="0"/>
              <a:t>if and only if </a:t>
            </a:r>
            <a:r>
              <a:rPr lang="en-US" b="1" dirty="0">
                <a:latin typeface="Courier New" pitchFamily="49" charset="0"/>
              </a:rPr>
              <a:t>e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'()</a:t>
            </a:r>
            <a:r>
              <a:rPr lang="en-US" b="1" dirty="0"/>
              <a:t>.</a:t>
            </a:r>
            <a:endParaRPr lang="en-US" dirty="0"/>
          </a:p>
          <a:p>
            <a:endParaRPr lang="en-US" dirty="0"/>
          </a:p>
          <a:p>
            <a:r>
              <a:rPr lang="en-US" dirty="0"/>
              <a:t>If </a:t>
            </a:r>
            <a:r>
              <a:rPr lang="en-US" b="1" dirty="0">
                <a:latin typeface="Courier New" pitchFamily="49" charset="0"/>
              </a:rPr>
              <a:t>e </a:t>
            </a:r>
            <a:r>
              <a:rPr lang="en-US" dirty="0"/>
              <a:t>evaluates to '</a:t>
            </a:r>
            <a:r>
              <a:rPr lang="en-US" b="1" dirty="0">
                <a:latin typeface="Courier New" pitchFamily="49" charset="0"/>
              </a:rPr>
              <a:t>(v1 v2 … </a:t>
            </a:r>
            <a:r>
              <a:rPr lang="en-US" b="1" dirty="0" err="1">
                <a:latin typeface="Courier New" pitchFamily="49" charset="0"/>
              </a:rPr>
              <a:t>vn</a:t>
            </a:r>
            <a:r>
              <a:rPr lang="en-US" b="1" dirty="0">
                <a:latin typeface="Courier New" pitchFamily="49" charset="0"/>
              </a:rPr>
              <a:t>) </a:t>
            </a:r>
            <a:r>
              <a:rPr lang="en-US" dirty="0"/>
              <a:t>then </a:t>
            </a:r>
            <a:r>
              <a:rPr lang="en-US" b="1" dirty="0">
                <a:latin typeface="Courier New" pitchFamily="49" charset="0"/>
              </a:rPr>
              <a:t>(car e)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v1</a:t>
            </a:r>
          </a:p>
          <a:p>
            <a:pPr lvl="1"/>
            <a:r>
              <a:rPr lang="en-US" dirty="0"/>
              <a:t>throw exception if </a:t>
            </a:r>
            <a:r>
              <a:rPr lang="en-US" b="1" dirty="0">
                <a:latin typeface="Courier New" pitchFamily="49" charset="0"/>
              </a:rPr>
              <a:t>e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'()</a:t>
            </a:r>
          </a:p>
          <a:p>
            <a:pPr lvl="1"/>
            <a:r>
              <a:rPr lang="en-US" dirty="0"/>
              <a:t>Think of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car</a:t>
            </a:r>
            <a:r>
              <a:rPr lang="en-US" dirty="0"/>
              <a:t> as "get the first element of the list."</a:t>
            </a:r>
          </a:p>
          <a:p>
            <a:endParaRPr lang="en-US" dirty="0"/>
          </a:p>
          <a:p>
            <a:r>
              <a:rPr lang="en-US" dirty="0"/>
              <a:t>If </a:t>
            </a:r>
            <a:r>
              <a:rPr lang="en-US" b="1" dirty="0">
                <a:latin typeface="Courier New" pitchFamily="49" charset="0"/>
              </a:rPr>
              <a:t>e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(v1 v2 … </a:t>
            </a:r>
            <a:r>
              <a:rPr lang="en-US" b="1" dirty="0" err="1">
                <a:latin typeface="Courier New" pitchFamily="49" charset="0"/>
              </a:rPr>
              <a:t>vn</a:t>
            </a:r>
            <a:r>
              <a:rPr lang="en-US" b="1" dirty="0">
                <a:latin typeface="Courier New" pitchFamily="49" charset="0"/>
              </a:rPr>
              <a:t>) </a:t>
            </a:r>
            <a:r>
              <a:rPr lang="en-US" dirty="0"/>
              <a:t>then </a:t>
            </a:r>
            <a:r>
              <a:rPr lang="en-US" b="1" dirty="0">
                <a:latin typeface="Courier New" pitchFamily="49" charset="0"/>
              </a:rPr>
              <a:t>(</a:t>
            </a:r>
            <a:r>
              <a:rPr lang="en-US" b="1" dirty="0" err="1">
                <a:latin typeface="Courier New" pitchFamily="49" charset="0"/>
              </a:rPr>
              <a:t>cdr</a:t>
            </a:r>
            <a:r>
              <a:rPr lang="en-US" b="1" dirty="0">
                <a:latin typeface="Courier New" pitchFamily="49" charset="0"/>
              </a:rPr>
              <a:t> e)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(v2 … </a:t>
            </a:r>
            <a:r>
              <a:rPr lang="en-US" b="1" dirty="0" err="1">
                <a:latin typeface="Courier New" pitchFamily="49" charset="0"/>
              </a:rPr>
              <a:t>vn</a:t>
            </a:r>
            <a:r>
              <a:rPr lang="en-US" b="1" dirty="0">
                <a:latin typeface="Courier New" pitchFamily="49" charset="0"/>
              </a:rPr>
              <a:t>)</a:t>
            </a:r>
          </a:p>
          <a:p>
            <a:pPr lvl="1"/>
            <a:r>
              <a:rPr lang="en-US" dirty="0"/>
              <a:t>throw exception if </a:t>
            </a:r>
            <a:r>
              <a:rPr lang="en-US" b="1" dirty="0">
                <a:latin typeface="Courier New" pitchFamily="49" charset="0"/>
              </a:rPr>
              <a:t>e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'()</a:t>
            </a:r>
          </a:p>
          <a:p>
            <a:pPr lvl="1"/>
            <a:r>
              <a:rPr lang="en-US" dirty="0"/>
              <a:t>Think of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cdr</a:t>
            </a:r>
            <a:r>
              <a:rPr lang="en-US" dirty="0"/>
              <a:t> as "get everything but the first element of the list."</a:t>
            </a:r>
          </a:p>
          <a:p>
            <a:pPr lvl="1"/>
            <a:r>
              <a:rPr lang="en-US" dirty="0"/>
              <a:t>Notice result is a list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8923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638800" y="1676400"/>
            <a:ext cx="914400" cy="304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Type-checking list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8077200" cy="4495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Lots of new types: For any type </a:t>
            </a:r>
            <a:r>
              <a:rPr lang="en-US" b="1" dirty="0">
                <a:latin typeface="Courier New" pitchFamily="49" charset="0"/>
              </a:rPr>
              <a:t>t</a:t>
            </a:r>
            <a:r>
              <a:rPr lang="en-US" dirty="0"/>
              <a:t>, the type </a:t>
            </a:r>
            <a:r>
              <a:rPr lang="en-US" b="1" dirty="0">
                <a:latin typeface="Courier New" pitchFamily="49" charset="0"/>
              </a:rPr>
              <a:t>t list </a:t>
            </a:r>
            <a:r>
              <a:rPr lang="en-US" dirty="0"/>
              <a:t>describes lists where all elements have type </a:t>
            </a:r>
            <a:r>
              <a:rPr lang="en-US" b="1" dirty="0">
                <a:latin typeface="Courier New" pitchFamily="49" charset="0"/>
              </a:rPr>
              <a:t>t</a:t>
            </a:r>
            <a:endParaRPr lang="en-US" dirty="0"/>
          </a:p>
          <a:p>
            <a:pPr lvl="1"/>
            <a:r>
              <a:rPr lang="en-US" dirty="0"/>
              <a:t>Examples: 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 list  </a:t>
            </a:r>
            <a:r>
              <a:rPr lang="en-US" b="1" dirty="0" err="1">
                <a:latin typeface="Courier New" pitchFamily="49" charset="0"/>
              </a:rPr>
              <a:t>bool</a:t>
            </a:r>
            <a:r>
              <a:rPr lang="en-US" b="1" dirty="0">
                <a:latin typeface="Courier New" pitchFamily="49" charset="0"/>
              </a:rPr>
              <a:t> list  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 list </a:t>
            </a:r>
            <a:r>
              <a:rPr lang="en-US" b="1" dirty="0" err="1">
                <a:latin typeface="Courier New" pitchFamily="49" charset="0"/>
              </a:rPr>
              <a:t>list</a:t>
            </a:r>
            <a:r>
              <a:rPr lang="en-US" b="1" dirty="0">
                <a:latin typeface="Courier New" pitchFamily="49" charset="0"/>
              </a:rPr>
              <a:t>  (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 * 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) list   (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 list * 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) list</a:t>
            </a:r>
            <a:endParaRPr lang="en-US" dirty="0"/>
          </a:p>
          <a:p>
            <a:pPr marL="457200" lvl="1" indent="0">
              <a:buNone/>
            </a:pPr>
            <a:endParaRPr lang="en-US" sz="1000" dirty="0"/>
          </a:p>
          <a:p>
            <a:r>
              <a:rPr lang="en-US" dirty="0"/>
              <a:t>So </a:t>
            </a:r>
            <a:r>
              <a:rPr lang="en-US" b="1" dirty="0">
                <a:latin typeface="Courier New" pitchFamily="49" charset="0"/>
              </a:rPr>
              <a:t>[] </a:t>
            </a:r>
            <a:r>
              <a:rPr lang="en-US" dirty="0"/>
              <a:t>can have type </a:t>
            </a:r>
            <a:r>
              <a:rPr lang="en-US" b="1" dirty="0">
                <a:latin typeface="Courier New" pitchFamily="49" charset="0"/>
              </a:rPr>
              <a:t>t list </a:t>
            </a:r>
            <a:r>
              <a:rPr lang="en-US" dirty="0" err="1"/>
              <a:t>list</a:t>
            </a:r>
            <a:r>
              <a:rPr lang="en-US" dirty="0"/>
              <a:t> for </a:t>
            </a:r>
            <a:r>
              <a:rPr lang="en-US" i="1" dirty="0"/>
              <a:t>any</a:t>
            </a:r>
            <a:r>
              <a:rPr lang="en-US" dirty="0"/>
              <a:t> type </a:t>
            </a:r>
          </a:p>
          <a:p>
            <a:pPr lvl="1"/>
            <a:r>
              <a:rPr lang="en-US" dirty="0"/>
              <a:t>SML uses type </a:t>
            </a:r>
            <a:r>
              <a:rPr lang="en-US" b="1" dirty="0">
                <a:latin typeface="Courier" pitchFamily="49" charset="0"/>
              </a:rPr>
              <a:t>‘</a:t>
            </a:r>
            <a:r>
              <a:rPr lang="en-US" b="1" dirty="0">
                <a:latin typeface="Courier New" pitchFamily="49" charset="0"/>
              </a:rPr>
              <a:t>a list </a:t>
            </a:r>
            <a:r>
              <a:rPr lang="en-US" dirty="0"/>
              <a:t>to indicate this (“quote a” or “alpha”)</a:t>
            </a:r>
            <a:endParaRPr lang="en-US" sz="1000" dirty="0"/>
          </a:p>
          <a:p>
            <a:r>
              <a:rPr lang="en-US" dirty="0"/>
              <a:t>For </a:t>
            </a:r>
            <a:r>
              <a:rPr lang="en-US" b="1" dirty="0">
                <a:latin typeface="Courier New" pitchFamily="49" charset="0"/>
              </a:rPr>
              <a:t>e1::e2 </a:t>
            </a:r>
            <a:r>
              <a:rPr lang="en-US" dirty="0"/>
              <a:t>to type-check, we need a </a:t>
            </a:r>
            <a:r>
              <a:rPr lang="en-US" b="1" dirty="0">
                <a:latin typeface="Courier New" pitchFamily="49" charset="0"/>
              </a:rPr>
              <a:t>t </a:t>
            </a:r>
            <a:r>
              <a:rPr lang="en-US" dirty="0"/>
              <a:t>such that </a:t>
            </a:r>
            <a:r>
              <a:rPr lang="en-US" b="1" dirty="0">
                <a:latin typeface="Courier New" pitchFamily="49" charset="0"/>
              </a:rPr>
              <a:t>e1 </a:t>
            </a:r>
            <a:r>
              <a:rPr lang="en-US" dirty="0"/>
              <a:t>has type </a:t>
            </a:r>
            <a:r>
              <a:rPr lang="en-US" b="1" dirty="0">
                <a:latin typeface="Courier New" pitchFamily="49" charset="0"/>
              </a:rPr>
              <a:t>t </a:t>
            </a:r>
            <a:r>
              <a:rPr lang="en-US" dirty="0"/>
              <a:t>and </a:t>
            </a:r>
            <a:r>
              <a:rPr lang="en-US" b="1" dirty="0">
                <a:latin typeface="Courier New" pitchFamily="49" charset="0"/>
              </a:rPr>
              <a:t>e2 </a:t>
            </a:r>
            <a:r>
              <a:rPr lang="en-US" dirty="0"/>
              <a:t>has type </a:t>
            </a:r>
            <a:r>
              <a:rPr lang="en-US" b="1" dirty="0">
                <a:latin typeface="Courier New" pitchFamily="49" charset="0"/>
              </a:rPr>
              <a:t>t list</a:t>
            </a:r>
            <a:r>
              <a:rPr lang="en-US" dirty="0"/>
              <a:t>.  Then the result type is </a:t>
            </a:r>
            <a:r>
              <a:rPr lang="en-US" b="1" dirty="0">
                <a:latin typeface="Courier New" pitchFamily="49" charset="0"/>
              </a:rPr>
              <a:t>t list</a:t>
            </a:r>
          </a:p>
          <a:p>
            <a:r>
              <a:rPr lang="en-US" b="1" dirty="0">
                <a:latin typeface="Courier New" pitchFamily="49" charset="0"/>
              </a:rPr>
              <a:t>null : </a:t>
            </a:r>
            <a:r>
              <a:rPr lang="en-US" b="1" dirty="0">
                <a:latin typeface="Courier" pitchFamily="49" charset="0"/>
              </a:rPr>
              <a:t>‘</a:t>
            </a:r>
            <a:r>
              <a:rPr lang="en-US" b="1" dirty="0">
                <a:latin typeface="Courier New" pitchFamily="49" charset="0"/>
              </a:rPr>
              <a:t>a list -&gt; </a:t>
            </a:r>
            <a:r>
              <a:rPr lang="en-US" b="1" dirty="0" err="1">
                <a:latin typeface="Courier New" pitchFamily="49" charset="0"/>
              </a:rPr>
              <a:t>bool</a:t>
            </a:r>
            <a:endParaRPr lang="en-US" b="1" dirty="0">
              <a:latin typeface="Courier New" pitchFamily="49" charset="0"/>
            </a:endParaRPr>
          </a:p>
          <a:p>
            <a:r>
              <a:rPr lang="en-US" b="1" dirty="0" err="1">
                <a:latin typeface="Courier New" pitchFamily="49" charset="0"/>
              </a:rPr>
              <a:t>hd</a:t>
            </a:r>
            <a:r>
              <a:rPr lang="en-US" b="1" dirty="0">
                <a:latin typeface="Courier New" pitchFamily="49" charset="0"/>
              </a:rPr>
              <a:t>   : </a:t>
            </a:r>
            <a:r>
              <a:rPr lang="en-US" b="1" dirty="0">
                <a:latin typeface="Courier" pitchFamily="49" charset="0"/>
              </a:rPr>
              <a:t>‘</a:t>
            </a:r>
            <a:r>
              <a:rPr lang="en-US" b="1" dirty="0">
                <a:latin typeface="Courier New" pitchFamily="49" charset="0"/>
              </a:rPr>
              <a:t>a list -&gt; </a:t>
            </a:r>
            <a:r>
              <a:rPr lang="en-US" b="1" dirty="0">
                <a:latin typeface="Courier" pitchFamily="49" charset="0"/>
              </a:rPr>
              <a:t>‘</a:t>
            </a:r>
            <a:r>
              <a:rPr lang="en-US" b="1" dirty="0">
                <a:latin typeface="Courier New" pitchFamily="49" charset="0"/>
              </a:rPr>
              <a:t>a</a:t>
            </a:r>
          </a:p>
          <a:p>
            <a:r>
              <a:rPr lang="en-US" b="1" dirty="0" err="1">
                <a:latin typeface="Courier New" pitchFamily="49" charset="0"/>
              </a:rPr>
              <a:t>tl</a:t>
            </a:r>
            <a:r>
              <a:rPr lang="en-US" b="1" dirty="0">
                <a:latin typeface="Courier New" pitchFamily="49" charset="0"/>
              </a:rPr>
              <a:t>   : </a:t>
            </a:r>
            <a:r>
              <a:rPr lang="en-US" b="1" dirty="0">
                <a:latin typeface="Courier" pitchFamily="49" charset="0"/>
              </a:rPr>
              <a:t>‘</a:t>
            </a:r>
            <a:r>
              <a:rPr lang="en-US" b="1" dirty="0">
                <a:latin typeface="Courier New" pitchFamily="49" charset="0"/>
              </a:rPr>
              <a:t>a list -&gt; </a:t>
            </a:r>
            <a:r>
              <a:rPr lang="en-US" b="1" dirty="0">
                <a:latin typeface="Courier" pitchFamily="49" charset="0"/>
              </a:rPr>
              <a:t>‘</a:t>
            </a:r>
            <a:r>
              <a:rPr lang="en-US" b="1" dirty="0">
                <a:latin typeface="Courier New" pitchFamily="49" charset="0"/>
              </a:rPr>
              <a:t>a list</a:t>
            </a:r>
          </a:p>
          <a:p>
            <a:endParaRPr lang="en-US" b="1" dirty="0">
              <a:latin typeface="Courier New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969614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list functions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1600200"/>
            <a:ext cx="7543800" cy="3429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(sum-list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(if (null?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0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(+ (car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 (sum-list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(countdown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num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(if (&lt; num 0)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‘()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(cons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num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(countdown (-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num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1)))))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966127567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again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Functions that process lists are usually recursive.</a:t>
            </a:r>
          </a:p>
          <a:p>
            <a:pPr lvl="1"/>
            <a:r>
              <a:rPr lang="en-US" dirty="0"/>
              <a:t>Only way to “get to all the elements”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What should the answer be for the empty list?</a:t>
            </a:r>
          </a:p>
          <a:p>
            <a:pPr lvl="1"/>
            <a:r>
              <a:rPr lang="en-US" dirty="0"/>
              <a:t>Usually, this is your base case.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What should the answer be for a non-empty list?</a:t>
            </a:r>
          </a:p>
          <a:p>
            <a:pPr lvl="1"/>
            <a:r>
              <a:rPr lang="en-US" dirty="0"/>
              <a:t>Typically a combination of doing something with the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car</a:t>
            </a:r>
            <a:r>
              <a:rPr lang="en-US" dirty="0"/>
              <a:t> of the list and a recursive call on the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cdr</a:t>
            </a:r>
            <a:r>
              <a:rPr lang="en-US" dirty="0"/>
              <a:t> of the list.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Similarly, functions that produce lists of potentially any size will be recursive.</a:t>
            </a:r>
          </a:p>
          <a:p>
            <a:pPr lvl="1"/>
            <a:r>
              <a:rPr lang="en-US" dirty="0"/>
              <a:t>You create a list out of smaller lists (with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cons</a:t>
            </a:r>
            <a:r>
              <a:rPr lang="en-US" dirty="0"/>
              <a:t>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list</a:t>
            </a:r>
            <a:r>
              <a:rPr lang="en-US" dirty="0"/>
              <a:t>, or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append</a:t>
            </a:r>
            <a:r>
              <a:rPr lang="en-US" dirty="0"/>
              <a:t>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9378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8534400" cy="4724400"/>
          </a:xfrm>
        </p:spPr>
        <p:txBody>
          <a:bodyPr/>
          <a:lstStyle/>
          <a:p>
            <a:r>
              <a:rPr lang="en-US" dirty="0"/>
              <a:t>We have seen a number of different kinds of </a:t>
            </a:r>
            <a:r>
              <a:rPr lang="en-US" b="1" i="1" dirty="0"/>
              <a:t>expressions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Constants: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3</a:t>
            </a:r>
            <a:r>
              <a:rPr lang="en-US" dirty="0"/>
              <a:t>,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1/4</a:t>
            </a:r>
            <a:r>
              <a:rPr lang="en-US" dirty="0"/>
              <a:t>,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0.75</a:t>
            </a:r>
            <a:r>
              <a:rPr lang="en-US" dirty="0"/>
              <a:t>,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2+3i</a:t>
            </a:r>
            <a:r>
              <a:rPr lang="en-US" dirty="0"/>
              <a:t>,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#f</a:t>
            </a:r>
            <a:r>
              <a:rPr lang="en-US" dirty="0"/>
              <a:t>,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#t</a:t>
            </a:r>
          </a:p>
          <a:p>
            <a:pPr lvl="2"/>
            <a:r>
              <a:rPr lang="en-US" dirty="0">
                <a:ea typeface="Courier New" charset="0"/>
                <a:cs typeface="Courier New" charset="0"/>
              </a:rPr>
              <a:t>Evaluate to themselves.</a:t>
            </a:r>
            <a:br>
              <a:rPr lang="en-US" dirty="0">
                <a:ea typeface="Courier New" charset="0"/>
                <a:cs typeface="Courier New" charset="0"/>
              </a:rPr>
            </a:br>
            <a:endParaRPr lang="en-US" dirty="0">
              <a:ea typeface="Courier New" charset="0"/>
              <a:cs typeface="Courier New" charset="0"/>
            </a:endParaRPr>
          </a:p>
          <a:p>
            <a:pPr lvl="1"/>
            <a:r>
              <a:rPr lang="en-US" dirty="0"/>
              <a:t>Variables: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en-US" dirty="0"/>
              <a:t>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y</a:t>
            </a:r>
            <a:r>
              <a:rPr lang="en-US" dirty="0"/>
              <a:t>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+</a:t>
            </a:r>
            <a:r>
              <a:rPr lang="en-US" dirty="0"/>
              <a:t>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*</a:t>
            </a:r>
            <a:r>
              <a:rPr lang="en-US" b="1" dirty="0">
                <a:ea typeface="Courier New" charset="0"/>
                <a:cs typeface="Courier New" charset="0"/>
              </a:rPr>
              <a:t>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&lt;</a:t>
            </a:r>
          </a:p>
          <a:p>
            <a:pPr lvl="2"/>
            <a:r>
              <a:rPr lang="en-US" dirty="0">
                <a:ea typeface="Courier New" charset="0"/>
                <a:cs typeface="Courier New" charset="0"/>
              </a:rPr>
              <a:t>Evaluate by looking up value in current environment.</a:t>
            </a:r>
            <a:br>
              <a:rPr lang="en-US" dirty="0">
                <a:ea typeface="Courier New" charset="0"/>
                <a:cs typeface="Courier New" charset="0"/>
              </a:rPr>
            </a:br>
            <a:endParaRPr lang="en-US" dirty="0">
              <a:ea typeface="Courier New" charset="0"/>
              <a:cs typeface="Courier New" charset="0"/>
            </a:endParaRP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en-US" dirty="0">
                <a:ea typeface="Courier New" charset="0"/>
                <a:cs typeface="Courier New" charset="0"/>
              </a:rPr>
              <a:t> expressions: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(if test e1 e2)</a:t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>
                <a:ea typeface="Courier New" charset="0"/>
                <a:cs typeface="Courier New" charset="0"/>
              </a:rPr>
              <a:t>What about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(+ e1 e2)</a:t>
            </a:r>
            <a:r>
              <a:rPr lang="en-US" dirty="0">
                <a:ea typeface="Courier New" charset="0"/>
                <a:cs typeface="Courier New" charset="0"/>
              </a:rPr>
              <a:t> and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(&lt; e1 e2)</a:t>
            </a:r>
            <a:r>
              <a:rPr lang="en-US" dirty="0">
                <a:ea typeface="Courier New" charset="0"/>
                <a:cs typeface="Courier New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283367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other ways to build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onsolas"/>
                <a:cs typeface="Consolas"/>
              </a:rPr>
              <a:t>list</a:t>
            </a:r>
            <a:r>
              <a:rPr lang="en-US" dirty="0"/>
              <a:t> function</a:t>
            </a:r>
          </a:p>
          <a:p>
            <a:pPr lvl="1"/>
            <a:r>
              <a:rPr lang="en-US" dirty="0"/>
              <a:t>Makes a list out of all arguments.</a:t>
            </a:r>
          </a:p>
          <a:p>
            <a:pPr lvl="1"/>
            <a:r>
              <a:rPr lang="en-US" dirty="0"/>
              <a:t>Arguments can be of any data type.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(list e1 e2 … en)</a:t>
            </a:r>
            <a:r>
              <a:rPr lang="en-US" dirty="0">
                <a:cs typeface="Courier"/>
              </a:rPr>
              <a:t> </a:t>
            </a:r>
            <a:r>
              <a:rPr lang="en-US" dirty="0"/>
              <a:t>evaluates </a:t>
            </a:r>
            <a:r>
              <a:rPr lang="en-US" b="1" dirty="0">
                <a:latin typeface="Courier"/>
                <a:cs typeface="Courier"/>
              </a:rPr>
              <a:t>e1</a:t>
            </a:r>
            <a:r>
              <a:rPr lang="en-US" dirty="0"/>
              <a:t> through </a:t>
            </a:r>
            <a:r>
              <a:rPr lang="en-US" b="1" dirty="0">
                <a:latin typeface="Courier"/>
                <a:cs typeface="Courier"/>
              </a:rPr>
              <a:t>en</a:t>
            </a:r>
            <a:r>
              <a:rPr lang="en-US" dirty="0"/>
              <a:t> to values </a:t>
            </a:r>
            <a:r>
              <a:rPr lang="en-US" b="1" dirty="0">
                <a:latin typeface="Courier"/>
                <a:cs typeface="Courier"/>
              </a:rPr>
              <a:t>v1</a:t>
            </a:r>
            <a:r>
              <a:rPr lang="en-US" dirty="0"/>
              <a:t> through </a:t>
            </a:r>
            <a:r>
              <a:rPr lang="en-US" b="1" dirty="0" err="1">
                <a:latin typeface="Courier"/>
                <a:cs typeface="Courier"/>
              </a:rPr>
              <a:t>vn</a:t>
            </a:r>
            <a:r>
              <a:rPr lang="en-US" dirty="0"/>
              <a:t>; returns the list </a:t>
            </a:r>
            <a:r>
              <a:rPr lang="en-US" b="1" dirty="0">
                <a:latin typeface="Courier"/>
                <a:cs typeface="Courier"/>
              </a:rPr>
              <a:t>'(v1 v2 … </a:t>
            </a:r>
            <a:r>
              <a:rPr lang="en-US" b="1" dirty="0" err="1">
                <a:latin typeface="Courier"/>
                <a:cs typeface="Courier"/>
              </a:rPr>
              <a:t>vn</a:t>
            </a:r>
            <a:r>
              <a:rPr lang="en-US" b="1" dirty="0">
                <a:latin typeface="Courier"/>
                <a:cs typeface="Courier"/>
              </a:rPr>
              <a:t>)</a:t>
            </a:r>
            <a:r>
              <a:rPr lang="en-US" dirty="0"/>
              <a:t>.</a:t>
            </a:r>
          </a:p>
          <a:p>
            <a:r>
              <a:rPr lang="en-US" b="1" dirty="0">
                <a:latin typeface="Consolas"/>
                <a:cs typeface="Consolas"/>
              </a:rPr>
              <a:t>append</a:t>
            </a:r>
            <a:r>
              <a:rPr lang="en-US" dirty="0"/>
              <a:t> function</a:t>
            </a:r>
          </a:p>
          <a:p>
            <a:pPr lvl="1"/>
            <a:r>
              <a:rPr lang="en-US" dirty="0"/>
              <a:t>Concatenates values inside lists given as arguments.</a:t>
            </a:r>
          </a:p>
          <a:p>
            <a:pPr lvl="1"/>
            <a:r>
              <a:rPr lang="en-US" dirty="0"/>
              <a:t>Arguments </a:t>
            </a:r>
            <a:r>
              <a:rPr lang="en-US" i="1" dirty="0"/>
              <a:t>must</a:t>
            </a:r>
            <a:r>
              <a:rPr lang="en-US" dirty="0"/>
              <a:t> be lists.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(append e1 e2 … en) </a:t>
            </a:r>
            <a:r>
              <a:rPr lang="en-US" dirty="0"/>
              <a:t>evaluates </a:t>
            </a:r>
            <a:r>
              <a:rPr lang="en-US" b="1" dirty="0">
                <a:latin typeface="Courier"/>
                <a:cs typeface="Courier"/>
              </a:rPr>
              <a:t>e1</a:t>
            </a:r>
            <a:r>
              <a:rPr lang="en-US" dirty="0"/>
              <a:t> through </a:t>
            </a:r>
            <a:r>
              <a:rPr lang="en-US" b="1" dirty="0">
                <a:latin typeface="Courier"/>
                <a:cs typeface="Courier"/>
              </a:rPr>
              <a:t>en</a:t>
            </a:r>
            <a:r>
              <a:rPr lang="en-US" dirty="0"/>
              <a:t> to values </a:t>
            </a:r>
            <a:r>
              <a:rPr lang="en-US" b="1" dirty="0">
                <a:latin typeface="Courier"/>
                <a:cs typeface="Courier"/>
              </a:rPr>
              <a:t>v1</a:t>
            </a:r>
            <a:r>
              <a:rPr lang="en-US" dirty="0"/>
              <a:t> through </a:t>
            </a:r>
            <a:r>
              <a:rPr lang="en-US" b="1" dirty="0" err="1">
                <a:latin typeface="Courier"/>
                <a:cs typeface="Courier"/>
              </a:rPr>
              <a:t>vn</a:t>
            </a:r>
            <a:r>
              <a:rPr lang="en-US" dirty="0"/>
              <a:t>;</a:t>
            </a:r>
          </a:p>
          <a:p>
            <a:pPr lvl="1"/>
            <a:r>
              <a:rPr lang="en-US" dirty="0"/>
              <a:t>If </a:t>
            </a:r>
            <a:r>
              <a:rPr lang="en-US" b="1" dirty="0">
                <a:latin typeface="Courier"/>
                <a:cs typeface="Courier"/>
              </a:rPr>
              <a:t>v1</a:t>
            </a:r>
            <a:r>
              <a:rPr lang="en-US" dirty="0"/>
              <a:t> = </a:t>
            </a:r>
            <a:r>
              <a:rPr lang="en-US" b="1" dirty="0">
                <a:latin typeface="Courier"/>
                <a:cs typeface="Courier"/>
              </a:rPr>
              <a:t>(v11 v12 … ) </a:t>
            </a:r>
            <a:r>
              <a:rPr lang="en-US" dirty="0"/>
              <a:t>and </a:t>
            </a:r>
            <a:r>
              <a:rPr lang="en-US" b="1" dirty="0">
                <a:latin typeface="Courier"/>
                <a:cs typeface="Courier"/>
              </a:rPr>
              <a:t>v2</a:t>
            </a:r>
            <a:r>
              <a:rPr lang="en-US" dirty="0"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(v21 v22 … ) </a:t>
            </a:r>
            <a:r>
              <a:rPr lang="en-US" dirty="0" err="1"/>
              <a:t>etc</a:t>
            </a:r>
            <a:r>
              <a:rPr lang="en-US" dirty="0"/>
              <a:t>, then return value is </a:t>
            </a:r>
            <a:r>
              <a:rPr lang="en-US" b="1" dirty="0">
                <a:latin typeface="Courier"/>
                <a:cs typeface="Courier"/>
              </a:rPr>
              <a:t>(v11 v12 … v21 v22 … )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5777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7772400" cy="838200"/>
          </a:xfrm>
        </p:spPr>
        <p:txBody>
          <a:bodyPr/>
          <a:lstStyle/>
          <a:p>
            <a:r>
              <a:rPr lang="en-US" dirty="0"/>
              <a:t>Lists </a:t>
            </a:r>
            <a:r>
              <a:rPr lang="en-US"/>
              <a:t>of pairs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066800"/>
            <a:ext cx="7772400" cy="457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Processing lists of pairs requires no new features.  Examples: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1600200"/>
            <a:ext cx="8229600" cy="4724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(define (sum-pair-list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(if (null?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 0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 (+ (car (car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 (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cdr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 (car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 (sum-pair-list (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cdr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(define (firsts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(if (null?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	'()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	(cons (car (car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 (firsts (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cdr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(define (seconds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(if (null?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	'()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	(cons (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cdr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 (car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 (seconds (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cdr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(define (sum-pair-list2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(+ (sum-list (firsts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 (sum-list (seconds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))))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600" kern="0" dirty="0">
              <a:solidFill>
                <a:schemeClr val="accent1">
                  <a:lumMod val="50000"/>
                </a:schemeClr>
              </a:solidFill>
              <a:latin typeface="Courier"/>
              <a:cs typeface="Courier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600" kern="0" dirty="0">
              <a:solidFill>
                <a:schemeClr val="accent1">
                  <a:lumMod val="50000"/>
                </a:schemeClr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878803685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type of expression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8534400" cy="4724400"/>
          </a:xfrm>
        </p:spPr>
        <p:txBody>
          <a:bodyPr/>
          <a:lstStyle/>
          <a:p>
            <a:r>
              <a:rPr lang="en-US" dirty="0"/>
              <a:t>In Racket, all of the math operations are functions!</a:t>
            </a:r>
            <a:br>
              <a:rPr lang="en-US" dirty="0"/>
            </a:br>
            <a:endParaRPr lang="en-US" dirty="0"/>
          </a:p>
          <a:p>
            <a:r>
              <a:rPr lang="en-US" dirty="0">
                <a:ea typeface="Courier New" charset="0"/>
                <a:cs typeface="Courier New" charset="0"/>
              </a:rPr>
              <a:t>Therefore,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(+ e1 e2) </a:t>
            </a:r>
            <a:r>
              <a:rPr lang="en-US" dirty="0">
                <a:ea typeface="Courier New" charset="0"/>
                <a:cs typeface="Courier New" charset="0"/>
              </a:rPr>
              <a:t>and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(&lt; e1 e2)</a:t>
            </a:r>
            <a:r>
              <a:rPr lang="en-US" dirty="0">
                <a:ea typeface="Courier New" charset="0"/>
                <a:cs typeface="Courier New" charset="0"/>
              </a:rPr>
              <a:t> are governed by the same evaluation rules: those for </a:t>
            </a:r>
            <a:r>
              <a:rPr lang="en-US" b="1" i="1" dirty="0">
                <a:ea typeface="Courier New" charset="0"/>
                <a:cs typeface="Courier New" charset="0"/>
              </a:rPr>
              <a:t>function calls</a:t>
            </a:r>
            <a:r>
              <a:rPr lang="en-US" dirty="0">
                <a:ea typeface="Courier New" charset="0"/>
                <a:cs typeface="Courier New" charset="0"/>
              </a:rPr>
              <a:t>.</a:t>
            </a:r>
            <a:br>
              <a:rPr lang="en-US" dirty="0">
                <a:ea typeface="Courier New" charset="0"/>
                <a:cs typeface="Courier New" charset="0"/>
              </a:rPr>
            </a:br>
            <a:endParaRPr lang="en-US" dirty="0">
              <a:ea typeface="Courier New" charset="0"/>
              <a:cs typeface="Courier New" charset="0"/>
            </a:endParaRPr>
          </a:p>
          <a:p>
            <a:r>
              <a:rPr lang="en-US" dirty="0">
                <a:ea typeface="Courier New" charset="0"/>
                <a:cs typeface="Courier New" charset="0"/>
              </a:rPr>
              <a:t>Syntax: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(f e1 e2 ...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en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en-US" dirty="0">
                <a:ea typeface="Courier New" charset="0"/>
                <a:cs typeface="Courier New" charset="0"/>
              </a:rPr>
            </a:br>
            <a:r>
              <a:rPr lang="en-US" dirty="0">
                <a:ea typeface="Courier New" charset="0"/>
                <a:cs typeface="Courier New" charset="0"/>
              </a:rPr>
              <a:t>	</a:t>
            </a:r>
          </a:p>
          <a:p>
            <a:r>
              <a:rPr lang="en-US" dirty="0">
                <a:ea typeface="Courier New" charset="0"/>
                <a:cs typeface="Courier New" charset="0"/>
              </a:rPr>
              <a:t>Type-checking:</a:t>
            </a: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dirty="0">
                <a:ea typeface="Courier New" charset="0"/>
                <a:cs typeface="Courier New" charset="0"/>
              </a:rPr>
              <a:t> must have type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function</a:t>
            </a:r>
            <a:endParaRPr lang="en-US" dirty="0">
              <a:ea typeface="Courier New" charset="0"/>
              <a:cs typeface="Courier New" charset="0"/>
            </a:endParaRP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e1</a:t>
            </a:r>
            <a:r>
              <a:rPr lang="en-US" dirty="0">
                <a:ea typeface="Courier New" charset="0"/>
                <a:cs typeface="Courier New" charset="0"/>
              </a:rPr>
              <a:t>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e2</a:t>
            </a:r>
            <a:r>
              <a:rPr lang="en-US" dirty="0">
                <a:ea typeface="Courier New" charset="0"/>
                <a:cs typeface="Courier New" charset="0"/>
              </a:rPr>
              <a:t>, ...,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en</a:t>
            </a:r>
            <a:r>
              <a:rPr lang="en-US" dirty="0">
                <a:ea typeface="Courier New" charset="0"/>
                <a:cs typeface="Courier New" charset="0"/>
              </a:rPr>
              <a:t> must be expressions.</a:t>
            </a:r>
            <a:br>
              <a:rPr lang="en-US" dirty="0">
                <a:ea typeface="Courier New" charset="0"/>
                <a:cs typeface="Courier New" charset="0"/>
              </a:rPr>
            </a:br>
            <a:endParaRPr lang="en-US" dirty="0">
              <a:ea typeface="Courier New" charset="0"/>
              <a:cs typeface="Courier New" charset="0"/>
            </a:endParaRPr>
          </a:p>
          <a:p>
            <a:r>
              <a:rPr lang="en-US" dirty="0">
                <a:ea typeface="Courier New" charset="0"/>
                <a:cs typeface="Courier New" charset="0"/>
              </a:rPr>
              <a:t>Evaluation: evaluate each argument expression to a value, then run the function code.</a:t>
            </a:r>
          </a:p>
        </p:txBody>
      </p:sp>
    </p:spTree>
    <p:extLst>
      <p:ext uri="{BB962C8B-B14F-4D97-AF65-F5344CB8AC3E}">
        <p14:creationId xmlns:p14="http://schemas.microsoft.com/office/powerpoint/2010/main" val="1011097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function calls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(+ 3 2)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  <a:sym typeface="Wingdings"/>
              </a:rPr>
              <a:t>=&gt; 5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(* 3 2) =&gt; 6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(&lt; 3 2) =&gt; #t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sqrt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4) =&gt; 2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expt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3 2) =&gt; 9</a:t>
            </a:r>
          </a:p>
        </p:txBody>
      </p:sp>
    </p:spTree>
    <p:extLst>
      <p:ext uri="{BB962C8B-B14F-4D97-AF65-F5344CB8AC3E}">
        <p14:creationId xmlns:p14="http://schemas.microsoft.com/office/powerpoint/2010/main" val="565539258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914400"/>
            <a:ext cx="7772400" cy="1981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Functions: the most important building block in the whole course</a:t>
            </a:r>
          </a:p>
          <a:p>
            <a:pPr lvl="1"/>
            <a:r>
              <a:rPr lang="en-US" dirty="0"/>
              <a:t>Like Python/Java functions, have arguments and result</a:t>
            </a:r>
          </a:p>
          <a:p>
            <a:pPr lvl="1"/>
            <a:r>
              <a:rPr lang="en-US" dirty="0"/>
              <a:t>But no classes,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this</a:t>
            </a:r>
            <a:r>
              <a:rPr lang="en-US" dirty="0"/>
              <a:t>,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return</a:t>
            </a:r>
            <a:r>
              <a:rPr lang="en-US" dirty="0"/>
              <a:t>, etc.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Example </a:t>
            </a:r>
            <a:r>
              <a:rPr lang="en-US" i="1" dirty="0"/>
              <a:t>function definition/binding</a:t>
            </a:r>
            <a:r>
              <a:rPr lang="en-US" dirty="0"/>
              <a:t>: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124200" y="2819400"/>
            <a:ext cx="2743200" cy="762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(add1 x)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(+ 1 x))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685800" y="3581400"/>
            <a:ext cx="7772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b="0" kern="0" dirty="0"/>
              <a:t>Another example:</a:t>
            </a:r>
          </a:p>
          <a:p>
            <a:pPr marL="0" indent="0">
              <a:buFontTx/>
              <a:buNone/>
            </a:pPr>
            <a:endParaRPr lang="en-US" b="0" kern="0" dirty="0"/>
          </a:p>
        </p:txBody>
      </p:sp>
      <p:sp>
        <p:nvSpPr>
          <p:cNvPr id="9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124200" y="4038600"/>
            <a:ext cx="2743200" cy="1447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(abs x)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(if (&lt; x 0)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(- x)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x))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19128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recursive example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28800" y="1295400"/>
            <a:ext cx="5181600" cy="1981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; Note: correct only if y &gt;= 0 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pow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x y)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(if (= y 0)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1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(* x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pow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x (- y 1)))))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495300" y="3733800"/>
            <a:ext cx="7848600" cy="57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b="0" dirty="0"/>
              <a:t>Note: The </a:t>
            </a:r>
            <a:r>
              <a:rPr lang="en-US" b="0" i="1" dirty="0"/>
              <a:t>body</a:t>
            </a:r>
            <a:r>
              <a:rPr lang="en-US" b="0" dirty="0"/>
              <a:t> includes a (recursive) </a:t>
            </a:r>
            <a:r>
              <a:rPr lang="en-US" b="0" i="1" dirty="0"/>
              <a:t>function call</a:t>
            </a:r>
            <a:r>
              <a:rPr lang="en-US" b="0" dirty="0"/>
              <a:t>:  </a:t>
            </a:r>
            <a:r>
              <a:rPr lang="en-US" kern="0" dirty="0">
                <a:latin typeface="Courier New" pitchFamily="49" charset="0"/>
              </a:rPr>
              <a:t>pow(x, y-1)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30855264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Example, extended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1981200"/>
            <a:ext cx="8153400" cy="3429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pow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x y)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(if (= y 0)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1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(* x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pow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x (- y 1)))))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(cube x) 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pow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x 3))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sixtyfour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(cube 4))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fortytwo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(+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pow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2 4)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pow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4 2) (cube 2) 2)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5698045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gotchas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Three common “gotchas”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dirty="0"/>
              <a:t>Bad error messages if you mess up function-argument syntax</a:t>
            </a:r>
          </a:p>
          <a:p>
            <a:endParaRPr lang="en-US" sz="1000" dirty="0"/>
          </a:p>
          <a:p>
            <a:r>
              <a:rPr lang="en-US" dirty="0"/>
              <a:t>The use of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*</a:t>
            </a:r>
            <a:r>
              <a:rPr lang="en-US" dirty="0"/>
              <a:t> in type syntax is not multiplication</a:t>
            </a:r>
          </a:p>
          <a:p>
            <a:pPr lvl="1"/>
            <a:r>
              <a:rPr lang="en-US" dirty="0"/>
              <a:t>Example: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*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-&gt;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int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In expressions,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*</a:t>
            </a:r>
            <a:r>
              <a:rPr lang="en-US" dirty="0">
                <a:latin typeface="+mj-lt"/>
                <a:cs typeface="Courier New" pitchFamily="49" charset="0"/>
              </a:rPr>
              <a:t> is multiplication: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x *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pow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(x,y-1)</a:t>
            </a:r>
          </a:p>
          <a:p>
            <a:pPr lvl="1"/>
            <a:endParaRPr lang="en-US" sz="1000" b="1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>
                <a:latin typeface="+mj-lt"/>
                <a:cs typeface="Courier New" pitchFamily="49" charset="0"/>
              </a:rPr>
              <a:t>Cannot refer to later function bindings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That’s simply ML’s rule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Helper functions must come before their uses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Need special construct for </a:t>
            </a:r>
            <a:r>
              <a:rPr lang="en-US" i="1" dirty="0">
                <a:latin typeface="+mj-lt"/>
                <a:cs typeface="Courier New" pitchFamily="49" charset="0"/>
              </a:rPr>
              <a:t>mutual recursion</a:t>
            </a:r>
            <a:r>
              <a:rPr lang="en-US" dirty="0">
                <a:latin typeface="+mj-lt"/>
                <a:cs typeface="Courier New" pitchFamily="49" charset="0"/>
              </a:rPr>
              <a:t> (later)</a:t>
            </a:r>
          </a:p>
        </p:txBody>
      </p:sp>
    </p:spTree>
    <p:extLst>
      <p:ext uri="{BB962C8B-B14F-4D97-AF65-F5344CB8AC3E}">
        <p14:creationId xmlns:p14="http://schemas.microsoft.com/office/powerpoint/2010/main" val="1020967021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dan_design_template">
  <a:themeElements>
    <a:clrScheme name="dan_design_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an_design_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an_design_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_design_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64142</TotalTime>
  <Words>2426</Words>
  <Application>Microsoft Macintosh PowerPoint</Application>
  <PresentationFormat>On-screen Show (4:3)</PresentationFormat>
  <Paragraphs>317</Paragraphs>
  <Slides>31</Slides>
  <Notes>1</Notes>
  <HiddenSlides>7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Consolas</vt:lpstr>
      <vt:lpstr>Courier</vt:lpstr>
      <vt:lpstr>Courier New</vt:lpstr>
      <vt:lpstr>Times New Roman</vt:lpstr>
      <vt:lpstr>dan_design_template</vt:lpstr>
      <vt:lpstr>CS 360  Programming Languages Day 2</vt:lpstr>
      <vt:lpstr>Review</vt:lpstr>
      <vt:lpstr>Review</vt:lpstr>
      <vt:lpstr>New type of expression</vt:lpstr>
      <vt:lpstr>Examples of function calls</vt:lpstr>
      <vt:lpstr>Function definitions</vt:lpstr>
      <vt:lpstr>A recursive example</vt:lpstr>
      <vt:lpstr>Example, extended</vt:lpstr>
      <vt:lpstr>Some gotchas</vt:lpstr>
      <vt:lpstr>Recursion</vt:lpstr>
      <vt:lpstr>Function bindings</vt:lpstr>
      <vt:lpstr>More on type-checking</vt:lpstr>
      <vt:lpstr>Function Calls</vt:lpstr>
      <vt:lpstr>Function-calls continued</vt:lpstr>
      <vt:lpstr>Some gotchas</vt:lpstr>
      <vt:lpstr>Pairs and lists</vt:lpstr>
      <vt:lpstr>Cons cells</vt:lpstr>
      <vt:lpstr>Pairs </vt:lpstr>
      <vt:lpstr>Pairs</vt:lpstr>
      <vt:lpstr>Pairs</vt:lpstr>
      <vt:lpstr>Examples</vt:lpstr>
      <vt:lpstr>Tuples</vt:lpstr>
      <vt:lpstr>Nesting</vt:lpstr>
      <vt:lpstr>Lists</vt:lpstr>
      <vt:lpstr>Building Lists</vt:lpstr>
      <vt:lpstr>Accessing Lists</vt:lpstr>
      <vt:lpstr>Type-checking list operations</vt:lpstr>
      <vt:lpstr>Example list functions</vt:lpstr>
      <vt:lpstr>Recursion again</vt:lpstr>
      <vt:lpstr>Two other ways to build lists</vt:lpstr>
      <vt:lpstr>Lists of pairs</vt:lpstr>
    </vt:vector>
  </TitlesOfParts>
  <Company>UW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 &amp;  Software Engineering</dc:title>
  <dc:creator>Dan Grossman</dc:creator>
  <cp:lastModifiedBy>Kirlin_Phillip</cp:lastModifiedBy>
  <cp:revision>828</cp:revision>
  <cp:lastPrinted>2017-08-30T19:10:09Z</cp:lastPrinted>
  <dcterms:created xsi:type="dcterms:W3CDTF">2009-03-13T20:43:19Z</dcterms:created>
  <dcterms:modified xsi:type="dcterms:W3CDTF">2023-01-21T22:15:54Z</dcterms:modified>
</cp:coreProperties>
</file>

<file path=docProps/thumbnail.jpeg>
</file>